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5" r:id="rId2"/>
    <p:sldId id="266" r:id="rId3"/>
    <p:sldId id="267" r:id="rId4"/>
    <p:sldId id="257" r:id="rId5"/>
    <p:sldId id="260" r:id="rId6"/>
    <p:sldId id="258" r:id="rId7"/>
    <p:sldId id="261" r:id="rId8"/>
    <p:sldId id="262" r:id="rId9"/>
    <p:sldId id="259" r:id="rId10"/>
    <p:sldId id="264"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3393" autoAdjust="0"/>
  </p:normalViewPr>
  <p:slideViewPr>
    <p:cSldViewPr snapToGrid="0">
      <p:cViewPr varScale="1">
        <p:scale>
          <a:sx n="71" d="100"/>
          <a:sy n="71" d="100"/>
        </p:scale>
        <p:origin x="24" y="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BE96E-DD0D-4296-B3BF-652AA60BC477}"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0DC23-B4CA-4B34-9C50-D5B06D35A35C}" type="slidenum">
              <a:rPr lang="en-US" smtClean="0"/>
              <a:t>‹#›</a:t>
            </a:fld>
            <a:endParaRPr lang="en-US"/>
          </a:p>
        </p:txBody>
      </p:sp>
    </p:spTree>
    <p:extLst>
      <p:ext uri="{BB962C8B-B14F-4D97-AF65-F5344CB8AC3E}">
        <p14:creationId xmlns:p14="http://schemas.microsoft.com/office/powerpoint/2010/main" val="366321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a:t>
            </a:r>
            <a:r>
              <a:rPr lang="en-US" baseline="0" dirty="0"/>
              <a:t> that the data currently available in Office 365 usage reporting is for the previous month. From Microsoft: </a:t>
            </a:r>
            <a:r>
              <a:rPr lang="en-US" sz="1200" kern="1200" dirty="0">
                <a:solidFill>
                  <a:schemeClr val="tx1"/>
                </a:solidFill>
                <a:effectLst/>
                <a:latin typeface="+mn-lt"/>
                <a:ea typeface="+mn-ea"/>
                <a:cs typeface="+mn-cs"/>
              </a:rPr>
              <a:t>Due to scale considerations of a Power BI’s Service Content Pack, we have reversed our decision to provide user state and user activity data for the past six months. We are now only going to provide user level information for the last complete month. Tenant level data about usage will be summarized at a monthly level and presented for rolling 12 months ending at the last complete month. e.g. if today is 2/16/2017, then this user state table contains data about all users that had a valid Office 365 product license assigned to them in January 2017. The earliest date we have activity data being returned by this API is post Jan 2016, and may vary for each product. Over time all products will have data reflected in this dashboard for rolling last 12 months period. </a:t>
            </a:r>
          </a:p>
          <a:p>
            <a:endParaRPr lang="en-US" dirty="0"/>
          </a:p>
        </p:txBody>
      </p:sp>
      <p:sp>
        <p:nvSpPr>
          <p:cNvPr id="4" name="Slide Number Placeholder 3"/>
          <p:cNvSpPr>
            <a:spLocks noGrp="1"/>
          </p:cNvSpPr>
          <p:nvPr>
            <p:ph type="sldNum" sz="quarter" idx="10"/>
          </p:nvPr>
        </p:nvSpPr>
        <p:spPr/>
        <p:txBody>
          <a:bodyPr/>
          <a:lstStyle/>
          <a:p>
            <a:fld id="{C390DC23-B4CA-4B34-9C50-D5B06D35A35C}" type="slidenum">
              <a:rPr lang="en-US" smtClean="0"/>
              <a:t>4</a:t>
            </a:fld>
            <a:endParaRPr lang="en-US"/>
          </a:p>
        </p:txBody>
      </p:sp>
    </p:spTree>
    <p:extLst>
      <p:ext uri="{BB962C8B-B14F-4D97-AF65-F5344CB8AC3E}">
        <p14:creationId xmlns:p14="http://schemas.microsoft.com/office/powerpoint/2010/main" val="153720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0DC23-B4CA-4B34-9C50-D5B06D35A35C}" type="slidenum">
              <a:rPr lang="en-US" smtClean="0"/>
              <a:t>9</a:t>
            </a:fld>
            <a:endParaRPr lang="en-US"/>
          </a:p>
        </p:txBody>
      </p:sp>
    </p:spTree>
    <p:extLst>
      <p:ext uri="{BB962C8B-B14F-4D97-AF65-F5344CB8AC3E}">
        <p14:creationId xmlns:p14="http://schemas.microsoft.com/office/powerpoint/2010/main" val="13600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90DC23-B4CA-4B34-9C50-D5B06D35A35C}" type="slidenum">
              <a:rPr lang="en-US" smtClean="0"/>
              <a:t>10</a:t>
            </a:fld>
            <a:endParaRPr lang="en-US"/>
          </a:p>
        </p:txBody>
      </p:sp>
    </p:spTree>
    <p:extLst>
      <p:ext uri="{BB962C8B-B14F-4D97-AF65-F5344CB8AC3E}">
        <p14:creationId xmlns:p14="http://schemas.microsoft.com/office/powerpoint/2010/main" val="2420878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65543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451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59758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44082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404245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7759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370906" y="-217"/>
            <a:ext cx="935477" cy="5654620"/>
            <a:chOff x="12618967" y="-221"/>
            <a:chExt cx="954235" cy="5767188"/>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14102" rtl="0" eaLnBrk="1" fontAlgn="base" latinLnBrk="0" hangingPunct="1">
                  <a:lnSpc>
                    <a:spcPct val="100000"/>
                  </a:lnSpc>
                  <a:spcBef>
                    <a:spcPct val="0"/>
                  </a:spcBef>
                  <a:spcAft>
                    <a:spcPct val="0"/>
                  </a:spcAft>
                </a:pPr>
                <a:r>
                  <a:rPr lang="en-US" sz="49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14102" rtl="0" eaLnBrk="1" fontAlgn="base" latinLnBrk="0" hangingPunct="1">
                  <a:lnSpc>
                    <a:spcPct val="100000"/>
                  </a:lnSpc>
                  <a:spcBef>
                    <a:spcPct val="0"/>
                  </a:spcBef>
                  <a:spcAft>
                    <a:spcPct val="0"/>
                  </a:spcAft>
                </a:pPr>
                <a:r>
                  <a:rPr lang="en-US" sz="49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14102" rtl="0" eaLnBrk="1" fontAlgn="base" latinLnBrk="0" hangingPunct="1">
                  <a:lnSpc>
                    <a:spcPct val="100000"/>
                  </a:lnSpc>
                  <a:spcBef>
                    <a:spcPct val="0"/>
                  </a:spcBef>
                  <a:spcAft>
                    <a:spcPct val="0"/>
                  </a:spcAft>
                </a:pPr>
                <a:r>
                  <a:rPr lang="en-US" sz="49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14102" rtl="0" eaLnBrk="1" fontAlgn="base" latinLnBrk="0" hangingPunct="1">
                  <a:lnSpc>
                    <a:spcPct val="100000"/>
                  </a:lnSpc>
                  <a:spcBef>
                    <a:spcPct val="0"/>
                  </a:spcBef>
                  <a:spcAft>
                    <a:spcPct val="0"/>
                  </a:spcAft>
                </a:pPr>
                <a:r>
                  <a:rPr lang="en-US" sz="49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dirty="0">
                    <a:gradFill>
                      <a:gsLst>
                        <a:gs pos="37168">
                          <a:srgbClr val="292929"/>
                        </a:gs>
                        <a:gs pos="72000">
                          <a:srgbClr val="292929"/>
                        </a:gs>
                      </a:gsLst>
                      <a:lin ang="5400000" scaled="0"/>
                    </a:gradFill>
                    <a:ea typeface="Segoe UI" pitchFamily="34" charset="0"/>
                    <a:cs typeface="Segoe UI" pitchFamily="34" charset="0"/>
                  </a:rPr>
                  <a:t>R:</a:t>
                </a:r>
                <a:r>
                  <a:rPr lang="en-US" sz="49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49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marL="0" algn="l" defTabSz="914367" rtl="0" eaLnBrk="1" latinLnBrk="0" hangingPunct="1">
                <a:lnSpc>
                  <a:spcPct val="90000"/>
                </a:lnSpc>
                <a:spcAft>
                  <a:spcPts val="588"/>
                </a:spcAft>
              </a:pPr>
              <a:r>
                <a:rPr lang="en-US" sz="98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marL="0" algn="l" defTabSz="914367" rtl="0" eaLnBrk="1" latinLnBrk="0" hangingPunct="1">
                <a:lnSpc>
                  <a:spcPct val="90000"/>
                </a:lnSpc>
                <a:spcAft>
                  <a:spcPts val="588"/>
                </a:spcAft>
              </a:pPr>
              <a:r>
                <a:rPr lang="en-US" sz="98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R:16</a:t>
              </a:r>
              <a:r>
                <a:rPr lang="en-US" sz="49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085451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71" r:id="rId5"/>
    <p:sldLayoutId id="2147483683" r:id="rId6"/>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tygraph.com/tygraph-for-yammer/"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tygraph.com/tygraph-for-o365/" TargetMode="External"/><Relationship Id="rId4" Type="http://schemas.openxmlformats.org/officeDocument/2006/relationships/hyperlink" Target="http://www.intlock.com/products/sharepoint-office365-analytics/adaptors/reporting-for-sharepoint-online-office-36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T0cO80NqU8" TargetMode="External"/><Relationship Id="rId2" Type="http://schemas.openxmlformats.org/officeDocument/2006/relationships/hyperlink" Target="https://blogs.office.com/2017/05/22/announcing-the-public-preview-of-the-office-365-adoption-content-pack-in-powerbi/"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ygraph.com/tygraph-for-o365/"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s://www.webtrends.com/products-solutions/analytics-for-sharepoint/" TargetMode="External"/><Relationship Id="rId4" Type="http://schemas.openxmlformats.org/officeDocument/2006/relationships/hyperlink" Target="http://www.intlock.com/products/sharepoint-office365-analytics/adaptors/reporting-for-sharepoint-online-office-36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tlock.com/products/sharepoint-office365-analytics/adaptors/reporting-for-sharepoint-online-office-365/" TargetMode="External"/><Relationship Id="rId2" Type="http://schemas.openxmlformats.org/officeDocument/2006/relationships/hyperlink" Target="https://www.webtrends.com/products-solutions/analytics-for-sharepoint/"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intlock.com/products/sharepoint-office365-analytics/adaptors/reporting-for-sharepoint-online-office-365/" TargetMode="External"/><Relationship Id="rId2" Type="http://schemas.openxmlformats.org/officeDocument/2006/relationships/hyperlink" Target="https://tygraph.com/tygraph-for-yammer/"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intlock.com/products/sharepoint-office365-analytics/adaptors/reporting-for-sharepoint-online-office-365/" TargetMode="External"/><Relationship Id="rId2" Type="http://schemas.openxmlformats.org/officeDocument/2006/relationships/hyperlink" Target="https://tygraph.com/tygraph-for-yammer/"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tygraph.com/tygraph-for-o365/" TargetMode="External"/><Relationship Id="rId2" Type="http://schemas.openxmlformats.org/officeDocument/2006/relationships/hyperlink" Target="https://tygraph.com/tygraph-for-yammer/" TargetMode="External"/><Relationship Id="rId1" Type="http://schemas.openxmlformats.org/officeDocument/2006/relationships/slideLayout" Target="../slideLayouts/slideLayout5.xml"/><Relationship Id="rId4" Type="http://schemas.openxmlformats.org/officeDocument/2006/relationships/hyperlink" Target="http://www.intlock.com/products/sharepoint-office365-analytics/adaptors/reporting-for-sharepoint-online-office-36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yperfish.com/" TargetMode="External"/><Relationship Id="rId7" Type="http://schemas.openxmlformats.org/officeDocument/2006/relationships/hyperlink" Target="https://www.webtrends.com/products-solutions/analytics-for-sharepoi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tygraph.com/tygraph-for-o365/" TargetMode="External"/><Relationship Id="rId5" Type="http://schemas.openxmlformats.org/officeDocument/2006/relationships/hyperlink" Target="https://tygraph.com/tygraph-for-yammer/" TargetMode="External"/><Relationship Id="rId4" Type="http://schemas.openxmlformats.org/officeDocument/2006/relationships/hyperlink" Target="http://www.intlock.com/products/sharepoint-office365-analytics/adaptors/reporting-for-sharepoint-online-office-3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3" name="Rectangle 2"/>
          <p:cNvSpPr/>
          <p:nvPr/>
        </p:nvSpPr>
        <p:spPr bwMode="auto">
          <a:xfrm>
            <a:off x="1" y="0"/>
            <a:ext cx="12191998" cy="1544716"/>
          </a:xfrm>
          <a:prstGeom prst="rect">
            <a:avLst/>
          </a:prstGeom>
          <a:solidFill>
            <a:srgbClr val="DFBE3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182880" bIns="46637" numCol="1" rtlCol="0" anchor="ctr" anchorCtr="0" compatLnSpc="1">
            <a:prstTxWarp prst="textNoShape">
              <a:avLst/>
            </a:prstTxWarp>
          </a:bodyPr>
          <a:lstStyle/>
          <a:p>
            <a:pPr algn="ctr" defTabSz="932472" fontAlgn="base">
              <a:spcBef>
                <a:spcPct val="0"/>
              </a:spcBef>
              <a:spcAft>
                <a:spcPct val="0"/>
              </a:spcAft>
            </a:pPr>
            <a:r>
              <a:rPr lang="en-US" sz="4800" dirty="0">
                <a:gradFill>
                  <a:gsLst>
                    <a:gs pos="5439">
                      <a:srgbClr val="F8F8F8"/>
                    </a:gs>
                    <a:gs pos="10000">
                      <a:srgbClr val="F8F8F8"/>
                    </a:gs>
                  </a:gsLst>
                  <a:lin ang="5400000" scaled="0"/>
                </a:gradFill>
                <a:latin typeface="+mj-lt"/>
              </a:rPr>
              <a:t>System Metrics to Assess KM Outcomes with Office 365</a:t>
            </a:r>
            <a:endParaRPr lang="en-US" sz="4400" dirty="0">
              <a:gradFill>
                <a:gsLst>
                  <a:gs pos="5439">
                    <a:srgbClr val="F8F8F8"/>
                  </a:gs>
                  <a:gs pos="10000">
                    <a:srgbClr val="F8F8F8"/>
                  </a:gs>
                </a:gsLst>
                <a:lin ang="5400000" scaled="0"/>
              </a:gradFill>
              <a:latin typeface="+mj-lt"/>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6611" y="6123155"/>
            <a:ext cx="1524000" cy="530352"/>
          </a:xfrm>
          <a:prstGeom prst="rect">
            <a:avLst/>
          </a:prstGeom>
        </p:spPr>
      </p:pic>
      <p:sp>
        <p:nvSpPr>
          <p:cNvPr id="2" name="TextBox 1"/>
          <p:cNvSpPr txBox="1"/>
          <p:nvPr/>
        </p:nvSpPr>
        <p:spPr>
          <a:xfrm>
            <a:off x="9429750" y="6108742"/>
            <a:ext cx="2528887"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Updated</a:t>
            </a:r>
            <a:r>
              <a:rPr lang="en-US">
                <a:gradFill>
                  <a:gsLst>
                    <a:gs pos="2917">
                      <a:schemeClr val="tx1"/>
                    </a:gs>
                    <a:gs pos="30000">
                      <a:schemeClr val="tx1"/>
                    </a:gs>
                  </a:gsLst>
                  <a:lin ang="5400000" scaled="0"/>
                </a:gradFill>
              </a:rPr>
              <a:t>: 5/22/2017</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8763996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Metrics summary chart – People, cont.</a:t>
            </a:r>
          </a:p>
        </p:txBody>
      </p:sp>
      <p:graphicFrame>
        <p:nvGraphicFramePr>
          <p:cNvPr id="11" name="Table 10"/>
          <p:cNvGraphicFramePr>
            <a:graphicFrameLocks noGrp="1"/>
          </p:cNvGraphicFramePr>
          <p:nvPr>
            <p:extLst>
              <p:ext uri="{D42A27DB-BD31-4B8C-83A1-F6EECF244321}">
                <p14:modId xmlns:p14="http://schemas.microsoft.com/office/powerpoint/2010/main" val="1116685149"/>
              </p:ext>
            </p:extLst>
          </p:nvPr>
        </p:nvGraphicFramePr>
        <p:xfrm>
          <a:off x="269240" y="1290803"/>
          <a:ext cx="11655845" cy="3881985"/>
        </p:xfrm>
        <a:graphic>
          <a:graphicData uri="http://schemas.openxmlformats.org/drawingml/2006/table">
            <a:tbl>
              <a:tblPr firstRow="1" bandRow="1">
                <a:tableStyleId>{616DA210-FB5B-4158-B5E0-FEB733F419BA}</a:tableStyleId>
              </a:tblPr>
              <a:tblGrid>
                <a:gridCol w="2331169">
                  <a:extLst>
                    <a:ext uri="{9D8B030D-6E8A-4147-A177-3AD203B41FA5}">
                      <a16:colId xmlns:a16="http://schemas.microsoft.com/office/drawing/2014/main" val="3635420206"/>
                    </a:ext>
                  </a:extLst>
                </a:gridCol>
                <a:gridCol w="2331169">
                  <a:extLst>
                    <a:ext uri="{9D8B030D-6E8A-4147-A177-3AD203B41FA5}">
                      <a16:colId xmlns:a16="http://schemas.microsoft.com/office/drawing/2014/main" val="2145894232"/>
                    </a:ext>
                  </a:extLst>
                </a:gridCol>
                <a:gridCol w="2331169">
                  <a:extLst>
                    <a:ext uri="{9D8B030D-6E8A-4147-A177-3AD203B41FA5}">
                      <a16:colId xmlns:a16="http://schemas.microsoft.com/office/drawing/2014/main" val="2896835883"/>
                    </a:ext>
                  </a:extLst>
                </a:gridCol>
                <a:gridCol w="2331169">
                  <a:extLst>
                    <a:ext uri="{9D8B030D-6E8A-4147-A177-3AD203B41FA5}">
                      <a16:colId xmlns:a16="http://schemas.microsoft.com/office/drawing/2014/main" val="324522140"/>
                    </a:ext>
                  </a:extLst>
                </a:gridCol>
                <a:gridCol w="2331169">
                  <a:extLst>
                    <a:ext uri="{9D8B030D-6E8A-4147-A177-3AD203B41FA5}">
                      <a16:colId xmlns:a16="http://schemas.microsoft.com/office/drawing/2014/main" val="2078604219"/>
                    </a:ext>
                  </a:extLst>
                </a:gridCol>
              </a:tblGrid>
              <a:tr h="410861">
                <a:tc>
                  <a:txBody>
                    <a:bodyPr/>
                    <a:lstStyle/>
                    <a:p>
                      <a:r>
                        <a:rPr lang="en-US" sz="1200" dirty="0"/>
                        <a:t>Measure</a:t>
                      </a:r>
                    </a:p>
                  </a:txBody>
                  <a:tcPr marL="89642" marR="89642" marT="44821" marB="44821"/>
                </a:tc>
                <a:tc>
                  <a:txBody>
                    <a:bodyPr/>
                    <a:lstStyle/>
                    <a:p>
                      <a:r>
                        <a:rPr lang="en-US" sz="1200" dirty="0"/>
                        <a:t>Insight</a:t>
                      </a:r>
                    </a:p>
                  </a:txBody>
                  <a:tcPr marL="89642" marR="89642" marT="44821" marB="44821"/>
                </a:tc>
                <a:tc>
                  <a:txBody>
                    <a:bodyPr/>
                    <a:lstStyle/>
                    <a:p>
                      <a:r>
                        <a:rPr lang="en-US" sz="1200" dirty="0"/>
                        <a:t>For</a:t>
                      </a:r>
                      <a:r>
                        <a:rPr lang="en-US" sz="1200" baseline="0" dirty="0"/>
                        <a:t> a Site/Group/Team</a:t>
                      </a:r>
                      <a:endParaRPr lang="en-US" sz="1200" dirty="0"/>
                    </a:p>
                  </a:txBody>
                  <a:tcPr marL="89642" marR="89642" marT="44821" marB="44821"/>
                </a:tc>
                <a:tc>
                  <a:txBody>
                    <a:bodyPr/>
                    <a:lstStyle/>
                    <a:p>
                      <a:r>
                        <a:rPr lang="en-US" sz="1200" dirty="0"/>
                        <a:t>For the Organization</a:t>
                      </a:r>
                    </a:p>
                  </a:txBody>
                  <a:tcPr marL="89642" marR="89642" marT="44821" marB="44821"/>
                </a:tc>
                <a:tc>
                  <a:txBody>
                    <a:bodyPr/>
                    <a:lstStyle/>
                    <a:p>
                      <a:r>
                        <a:rPr lang="en-US" sz="1200" dirty="0"/>
                        <a:t>Third-party Tool?</a:t>
                      </a:r>
                    </a:p>
                  </a:txBody>
                  <a:tcPr marL="89642" marR="89642" marT="44821" marB="44821"/>
                </a:tc>
                <a:extLst>
                  <a:ext uri="{0D108BD9-81ED-4DB2-BD59-A6C34878D82A}">
                    <a16:rowId xmlns:a16="http://schemas.microsoft.com/office/drawing/2014/main" val="2924815886"/>
                  </a:ext>
                </a:extLst>
              </a:tr>
              <a:tr h="2467082">
                <a:tc>
                  <a:txBody>
                    <a:bodyPr/>
                    <a:lstStyle/>
                    <a:p>
                      <a:r>
                        <a:rPr lang="en-US" sz="1200" dirty="0"/>
                        <a:t>Top Profiles viewed/People</a:t>
                      </a:r>
                      <a:r>
                        <a:rPr lang="en-US" sz="1200" baseline="0" dirty="0"/>
                        <a:t> with the Most Followers</a:t>
                      </a:r>
                      <a:endParaRPr lang="en-US" sz="1200" dirty="0"/>
                    </a:p>
                  </a:txBody>
                  <a:tcPr marL="89642" marR="89642" marT="44821" marB="44821"/>
                </a:tc>
                <a:tc>
                  <a:txBody>
                    <a:bodyPr/>
                    <a:lstStyle/>
                    <a:p>
                      <a:r>
                        <a:rPr lang="en-US" sz="1200" dirty="0"/>
                        <a:t>“Connected” individuals,</a:t>
                      </a:r>
                      <a:r>
                        <a:rPr lang="en-US" sz="1200" baseline="0" dirty="0"/>
                        <a:t> key influencers whose knowledge is most critical to retain</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kern="1200" dirty="0">
                          <a:solidFill>
                            <a:schemeClr val="tx1"/>
                          </a:solidFill>
                          <a:latin typeface="+mn-lt"/>
                          <a:ea typeface="+mn-ea"/>
                          <a:cs typeface="+mn-cs"/>
                        </a:rPr>
                        <a:t>Look to the new Power BI Content</a:t>
                      </a:r>
                      <a:r>
                        <a:rPr lang="en-US" sz="1200" kern="1200" baseline="0" dirty="0">
                          <a:solidFill>
                            <a:schemeClr val="tx1"/>
                          </a:solidFill>
                          <a:latin typeface="+mn-lt"/>
                          <a:ea typeface="+mn-ea"/>
                          <a:cs typeface="+mn-cs"/>
                        </a:rPr>
                        <a:t> Pack for Office 365 to provide the ability to “slice and dice” usage data by a variety of categories – Department, Region, etc. and the ability to identify top users of each Office 365 service.</a:t>
                      </a: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tyGraph</a:t>
                      </a:r>
                      <a:r>
                        <a:rPr lang="en-US" sz="1200" dirty="0">
                          <a:hlinkClick r:id="rId3"/>
                        </a:rPr>
                        <a:t> for</a:t>
                      </a:r>
                      <a:r>
                        <a:rPr lang="en-US" sz="1200" baseline="0" dirty="0">
                          <a:hlinkClick r:id="rId3"/>
                        </a:rPr>
                        <a:t> Yammer</a:t>
                      </a:r>
                      <a:r>
                        <a:rPr lang="en-US" sz="1200" baseline="0" dirty="0"/>
                        <a:t> (people with the most followers)</a:t>
                      </a:r>
                      <a:endParaRPr lang="en-US" sz="1200" dirty="0">
                        <a:hlinkClick r:id="rId4"/>
                      </a:endParaRP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4"/>
                        </a:rPr>
                        <a:t>CardioLog</a:t>
                      </a:r>
                      <a:r>
                        <a:rPr lang="en-US" sz="1200" dirty="0"/>
                        <a:t> (Influential Users report shows people with the most Followers in Yammer)</a:t>
                      </a:r>
                    </a:p>
                  </a:txBody>
                  <a:tcPr marL="89642" marR="89642" marT="44821" marB="44821"/>
                </a:tc>
                <a:extLst>
                  <a:ext uri="{0D108BD9-81ED-4DB2-BD59-A6C34878D82A}">
                    <a16:rowId xmlns:a16="http://schemas.microsoft.com/office/drawing/2014/main" val="2516816080"/>
                  </a:ext>
                </a:extLst>
              </a:tr>
              <a:tr h="1004042">
                <a:tc>
                  <a:txBody>
                    <a:bodyPr/>
                    <a:lstStyle/>
                    <a:p>
                      <a:r>
                        <a:rPr lang="en-US" sz="1200" dirty="0"/>
                        <a:t>“Hidden Heroes” – people</a:t>
                      </a:r>
                      <a:r>
                        <a:rPr lang="en-US" sz="1200" baseline="0" dirty="0"/>
                        <a:t> who get the most “praise” by colleagues</a:t>
                      </a:r>
                      <a:endParaRPr lang="en-US" sz="1200" dirty="0"/>
                    </a:p>
                  </a:txBody>
                  <a:tcPr marL="89642" marR="89642" marT="44821" marB="44821"/>
                </a:tc>
                <a:tc>
                  <a:txBody>
                    <a:bodyPr/>
                    <a:lstStyle/>
                    <a:p>
                      <a:r>
                        <a:rPr lang="en-US" sz="1200" dirty="0"/>
                        <a:t>Recognize and</a:t>
                      </a:r>
                      <a:r>
                        <a:rPr lang="en-US" sz="1200" baseline="0" dirty="0"/>
                        <a:t> reward collaborative behavior to improve time to decision, increase staff satisfaction, create content for re-use</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tyGraph</a:t>
                      </a:r>
                      <a:r>
                        <a:rPr lang="en-US" sz="1200" dirty="0">
                          <a:hlinkClick r:id="rId3"/>
                        </a:rPr>
                        <a:t> for</a:t>
                      </a:r>
                      <a:r>
                        <a:rPr lang="en-US" sz="1200" baseline="0" dirty="0">
                          <a:hlinkClick r:id="rId3"/>
                        </a:rPr>
                        <a:t> Yammer</a:t>
                      </a:r>
                      <a:endParaRPr lang="en-US" sz="12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5"/>
                        </a:rPr>
                        <a:t>tyGraph</a:t>
                      </a:r>
                      <a:r>
                        <a:rPr lang="en-US" sz="1200" dirty="0">
                          <a:hlinkClick r:id="rId5"/>
                        </a:rPr>
                        <a:t> for</a:t>
                      </a:r>
                      <a:r>
                        <a:rPr lang="en-US" sz="1200" baseline="0" dirty="0">
                          <a:hlinkClick r:id="rId5"/>
                        </a:rPr>
                        <a:t> Office </a:t>
                      </a:r>
                      <a:r>
                        <a:rPr lang="en-US" sz="1200" dirty="0">
                          <a:hlinkClick r:id="rId5"/>
                        </a:rPr>
                        <a:t>365</a:t>
                      </a:r>
                      <a:endParaRPr lang="en-US" sz="12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4"/>
                        </a:rPr>
                        <a:t>CardioLog</a:t>
                      </a:r>
                      <a:r>
                        <a:rPr lang="en-US" sz="1200" dirty="0"/>
                        <a:t> (Praised Users and Praised</a:t>
                      </a:r>
                      <a:r>
                        <a:rPr lang="en-US" sz="1200" baseline="0" dirty="0"/>
                        <a:t> By reports available for Yammer)</a:t>
                      </a:r>
                      <a:endParaRPr lang="en-US" sz="1200" dirty="0"/>
                    </a:p>
                  </a:txBody>
                  <a:tcPr marL="89642" marR="89642" marT="44821" marB="44821"/>
                </a:tc>
                <a:extLst>
                  <a:ext uri="{0D108BD9-81ED-4DB2-BD59-A6C34878D82A}">
                    <a16:rowId xmlns:a16="http://schemas.microsoft.com/office/drawing/2014/main" val="3619070627"/>
                  </a:ext>
                </a:extLst>
              </a:tr>
            </a:tbl>
          </a:graphicData>
        </a:graphic>
      </p:graphicFrame>
    </p:spTree>
    <p:extLst>
      <p:ext uri="{BB962C8B-B14F-4D97-AF65-F5344CB8AC3E}">
        <p14:creationId xmlns:p14="http://schemas.microsoft.com/office/powerpoint/2010/main" val="196909732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Screenshots from the new </a:t>
            </a:r>
            <a:r>
              <a:rPr lang="en-US" sz="4400" dirty="0">
                <a:solidFill>
                  <a:schemeClr val="tx1"/>
                </a:solidFill>
              </a:rPr>
              <a:t>Power BI Content Pack for Office 365</a:t>
            </a:r>
            <a:endParaRPr lang="en-US" sz="4400" dirty="0"/>
          </a:p>
        </p:txBody>
      </p:sp>
      <p:sp>
        <p:nvSpPr>
          <p:cNvPr id="5" name="Rectangle 4"/>
          <p:cNvSpPr/>
          <p:nvPr/>
        </p:nvSpPr>
        <p:spPr>
          <a:xfrm>
            <a:off x="389021" y="1848126"/>
            <a:ext cx="6943934" cy="1631216"/>
          </a:xfrm>
          <a:prstGeom prst="rect">
            <a:avLst/>
          </a:prstGeom>
        </p:spPr>
        <p:txBody>
          <a:bodyPr wrap="square">
            <a:spAutoFit/>
          </a:bodyPr>
          <a:lstStyle/>
          <a:p>
            <a:pPr marL="285750" indent="-285750">
              <a:buFont typeface="Arial" panose="020B0604020202020204" pitchFamily="34" charset="0"/>
              <a:buChar char="•"/>
            </a:pPr>
            <a:r>
              <a:rPr lang="en-US" sz="2000" dirty="0"/>
              <a:t>Note that the Power BI Content Pack for Office 365 must be “turned on” by your Admin before the data is available. It is not enabled by default.</a:t>
            </a:r>
          </a:p>
          <a:p>
            <a:pPr marL="285750" indent="-285750">
              <a:buFont typeface="Arial" panose="020B0604020202020204" pitchFamily="34" charset="0"/>
              <a:buChar char="•"/>
            </a:pPr>
            <a:r>
              <a:rPr lang="en-US" sz="2000" dirty="0"/>
              <a:t>The first load will take between 20-25 minutes. The default refresh on the data is once per day.</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7581529" y="1518592"/>
            <a:ext cx="3897297" cy="5060271"/>
          </a:xfrm>
          <a:prstGeom prst="rect">
            <a:avLst/>
          </a:prstGeom>
        </p:spPr>
      </p:pic>
    </p:spTree>
    <p:extLst>
      <p:ext uri="{BB962C8B-B14F-4D97-AF65-F5344CB8AC3E}">
        <p14:creationId xmlns:p14="http://schemas.microsoft.com/office/powerpoint/2010/main" val="9348922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Screenshots from the new </a:t>
            </a:r>
            <a:r>
              <a:rPr lang="en-US" sz="4400" dirty="0">
                <a:solidFill>
                  <a:schemeClr val="tx1"/>
                </a:solidFill>
              </a:rPr>
              <a:t>Power BI Content Pack for Office 365 (shared at Ignite 2016)</a:t>
            </a:r>
            <a:r>
              <a:rPr lang="en-US" sz="4400" dirty="0"/>
              <a:t> </a:t>
            </a:r>
          </a:p>
        </p:txBody>
      </p:sp>
      <p:pic>
        <p:nvPicPr>
          <p:cNvPr id="2" name="Picture 1"/>
          <p:cNvPicPr>
            <a:picLocks noChangeAspect="1"/>
          </p:cNvPicPr>
          <p:nvPr/>
        </p:nvPicPr>
        <p:blipFill>
          <a:blip r:embed="rId2"/>
          <a:stretch>
            <a:fillRect/>
          </a:stretch>
        </p:blipFill>
        <p:spPr>
          <a:xfrm>
            <a:off x="2586879" y="1618418"/>
            <a:ext cx="7977246" cy="4981611"/>
          </a:xfrm>
          <a:prstGeom prst="rect">
            <a:avLst/>
          </a:prstGeom>
        </p:spPr>
      </p:pic>
      <p:sp>
        <p:nvSpPr>
          <p:cNvPr id="5" name="TextBox 4"/>
          <p:cNvSpPr txBox="1"/>
          <p:nvPr/>
        </p:nvSpPr>
        <p:spPr>
          <a:xfrm>
            <a:off x="178420" y="1618418"/>
            <a:ext cx="2185639" cy="3551742"/>
          </a:xfrm>
          <a:prstGeom prst="rect">
            <a:avLst/>
          </a:prstGeom>
          <a:noFill/>
        </p:spPr>
        <p:txBody>
          <a:bodyPr wrap="square" lIns="182880" tIns="146304" rIns="182880" bIns="146304" rtlCol="0">
            <a:spAutoFit/>
          </a:bodyPr>
          <a:lstStyle/>
          <a:p>
            <a:pPr marL="234950" indent="-234950">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Look at users who are posting a lot to Yammer, sharing a lot on SharePoint, etc.</a:t>
            </a:r>
          </a:p>
          <a:p>
            <a:pPr marL="234950" indent="-234950">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Filter by Department and Region</a:t>
            </a:r>
          </a:p>
          <a:p>
            <a:pPr marL="234950" indent="-234950">
              <a:lnSpc>
                <a:spcPct val="90000"/>
              </a:lnSpc>
              <a:spcAft>
                <a:spcPts val="600"/>
              </a:spcAft>
              <a:buFont typeface="Arial" panose="020B0604020202020204" pitchFamily="34" charset="0"/>
              <a:buChar char="•"/>
            </a:pPr>
            <a:r>
              <a:rPr lang="en-US" sz="1400" dirty="0">
                <a:gradFill>
                  <a:gsLst>
                    <a:gs pos="2917">
                      <a:schemeClr val="tx1"/>
                    </a:gs>
                    <a:gs pos="30000">
                      <a:schemeClr val="tx1"/>
                    </a:gs>
                  </a:gsLst>
                  <a:lin ang="5400000" scaled="0"/>
                </a:gradFill>
              </a:rPr>
              <a:t>This report can help identify key influencers – people who should be targeted to lead Brown Bags, mentor others, manage communities, etc. </a:t>
            </a:r>
          </a:p>
        </p:txBody>
      </p:sp>
    </p:spTree>
    <p:extLst>
      <p:ext uri="{BB962C8B-B14F-4D97-AF65-F5344CB8AC3E}">
        <p14:creationId xmlns:p14="http://schemas.microsoft.com/office/powerpoint/2010/main" val="18537982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Understanding the Office 365 Adoption dashboard</a:t>
            </a:r>
          </a:p>
        </p:txBody>
      </p:sp>
      <p:sp>
        <p:nvSpPr>
          <p:cNvPr id="4" name="Text Placeholder 3"/>
          <p:cNvSpPr>
            <a:spLocks noGrp="1"/>
          </p:cNvSpPr>
          <p:nvPr>
            <p:ph type="body" sz="quarter" idx="10"/>
          </p:nvPr>
        </p:nvSpPr>
        <p:spPr>
          <a:xfrm>
            <a:off x="269239" y="1189177"/>
            <a:ext cx="11653523" cy="5182957"/>
          </a:xfrm>
        </p:spPr>
        <p:txBody>
          <a:bodyPr/>
          <a:lstStyle/>
          <a:p>
            <a:pPr marL="285750" indent="-285750">
              <a:buFont typeface="Arial" panose="020B0604020202020204" pitchFamily="34" charset="0"/>
              <a:buChar char="•"/>
            </a:pPr>
            <a:r>
              <a:rPr lang="en-US" sz="1600" b="1" dirty="0"/>
              <a:t>Adoption</a:t>
            </a:r>
            <a:r>
              <a:rPr lang="en-US" sz="1600" dirty="0"/>
              <a:t> </a:t>
            </a:r>
            <a:r>
              <a:rPr lang="en-US" sz="1600" b="1" dirty="0"/>
              <a:t>report</a:t>
            </a:r>
            <a:r>
              <a:rPr lang="en-US" sz="1600" dirty="0"/>
              <a:t>—Understand the trend of adoption of the various services within Office 365 for your organization. Look at the total numbers of users enabled to use a product through license assignment, the number of users active in a product tracked through an intentional use of the product, number of users returning month over month, number of first time users and the trend for the users that have been active in the service at least once. You can also understand what combination of Office 365 services are more popular amongst your users.</a:t>
            </a:r>
          </a:p>
          <a:p>
            <a:pPr marL="285750" indent="-285750">
              <a:buFont typeface="Arial" panose="020B0604020202020204" pitchFamily="34" charset="0"/>
              <a:buChar char="•"/>
            </a:pPr>
            <a:r>
              <a:rPr lang="en-US" sz="1600" b="1" dirty="0"/>
              <a:t>Communication</a:t>
            </a:r>
            <a:r>
              <a:rPr lang="en-US" sz="1600" dirty="0"/>
              <a:t> </a:t>
            </a:r>
            <a:r>
              <a:rPr lang="en-US" sz="1600" b="1" dirty="0"/>
              <a:t>report</a:t>
            </a:r>
            <a:r>
              <a:rPr lang="en-US" sz="1600" dirty="0"/>
              <a:t>—Understand how users use Office 365 to communicate. The dashboard includes a </a:t>
            </a:r>
            <a:r>
              <a:rPr lang="en-US" sz="1600" i="1" dirty="0"/>
              <a:t>communication activities</a:t>
            </a:r>
            <a:r>
              <a:rPr lang="en-US" sz="1600" dirty="0"/>
              <a:t> report that provides details about how the usage of different communication methods—such as email or IMs or messages posted in Yammer —has changed over time allowing you to understand how your users are adopting new ways of communication.</a:t>
            </a:r>
          </a:p>
          <a:p>
            <a:pPr marL="285750" indent="-285750">
              <a:buFont typeface="Arial" panose="020B0604020202020204" pitchFamily="34" charset="0"/>
              <a:buChar char="•"/>
            </a:pPr>
            <a:r>
              <a:rPr lang="en-US" sz="1600" b="1" dirty="0"/>
              <a:t>Collaboration</a:t>
            </a:r>
            <a:r>
              <a:rPr lang="en-US" sz="1600" dirty="0"/>
              <a:t> </a:t>
            </a:r>
            <a:r>
              <a:rPr lang="en-US" sz="1600" b="1" dirty="0"/>
              <a:t>report</a:t>
            </a:r>
            <a:r>
              <a:rPr lang="en-US" sz="1600" dirty="0"/>
              <a:t>—Gives you the ability to see how people in your organization use OneDrive and SharePoint to store documents and collaborate with each other and how this is changing. It enables you to understand how many users are active, and how many sites or OneDrives are actively being used by owners or others to store documents or collaborate. This gives you a good sense on the extent of collaboration going on amongst your users</a:t>
            </a:r>
          </a:p>
          <a:p>
            <a:pPr marL="285750" indent="-285750">
              <a:buFont typeface="Arial" panose="020B0604020202020204" pitchFamily="34" charset="0"/>
              <a:buChar char="•"/>
            </a:pPr>
            <a:r>
              <a:rPr lang="en-US" sz="1600" b="1" dirty="0"/>
              <a:t>Storage utilization report</a:t>
            </a:r>
            <a:r>
              <a:rPr lang="en-US" sz="1600" dirty="0"/>
              <a:t>—Helps you understand how your users are using the storage available to them in Office 365</a:t>
            </a:r>
          </a:p>
          <a:p>
            <a:pPr marL="285750" indent="-285750">
              <a:buFont typeface="Arial" panose="020B0604020202020204" pitchFamily="34" charset="0"/>
              <a:buChar char="•"/>
            </a:pPr>
            <a:r>
              <a:rPr lang="en-US" sz="1600" b="1" dirty="0"/>
              <a:t>Access from anywhere report</a:t>
            </a:r>
            <a:r>
              <a:rPr lang="en-US" sz="1600" dirty="0"/>
              <a:t>—Helps you understand what clients and devices your users are using to connect to the various services with Office 365.</a:t>
            </a:r>
          </a:p>
          <a:p>
            <a:pPr marL="285750" indent="-285750">
              <a:buFont typeface="Arial" panose="020B0604020202020204" pitchFamily="34" charset="0"/>
              <a:buChar char="•"/>
            </a:pPr>
            <a:r>
              <a:rPr lang="en-US" sz="1600" b="1" dirty="0"/>
              <a:t>Activation report</a:t>
            </a:r>
            <a:r>
              <a:rPr lang="en-US" sz="1600" dirty="0"/>
              <a:t>—Helps you understand Office 365 </a:t>
            </a:r>
            <a:r>
              <a:rPr lang="en-US" sz="1600" dirty="0" err="1"/>
              <a:t>ProPlus</a:t>
            </a:r>
            <a:r>
              <a:rPr lang="en-US" sz="1600" dirty="0"/>
              <a:t>, Project and Visio activations. Understand the total number of activations across all users, number of users that have activated the products, number of devices they have activated them on and the type of device.</a:t>
            </a:r>
          </a:p>
          <a:p>
            <a:pPr marL="285750" indent="-285750">
              <a:buFont typeface="Arial" panose="020B0604020202020204" pitchFamily="34" charset="0"/>
              <a:buChar char="•"/>
            </a:pPr>
            <a:r>
              <a:rPr lang="en-US" sz="1600" dirty="0"/>
              <a:t>You can see which are the top departments and regions (user location) that are using the various services in Office 365. </a:t>
            </a:r>
          </a:p>
          <a:p>
            <a:pPr marL="0" indent="0">
              <a:buNone/>
            </a:pPr>
            <a:endParaRPr lang="en-US" sz="1600" dirty="0"/>
          </a:p>
        </p:txBody>
      </p:sp>
    </p:spTree>
    <p:extLst>
      <p:ext uri="{BB962C8B-B14F-4D97-AF65-F5344CB8AC3E}">
        <p14:creationId xmlns:p14="http://schemas.microsoft.com/office/powerpoint/2010/main" val="12069997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5623078"/>
          </a:xfrm>
        </p:spPr>
        <p:txBody>
          <a:bodyPr/>
          <a:lstStyle/>
          <a:p>
            <a:r>
              <a:rPr lang="en-US" sz="1800" dirty="0"/>
              <a:t>To truly assess whether your KM initiatives are successful, you need a combination of qualitative and quantitative measures – and not all of the measures (e.g. business metrics) can be captured from Office 365.</a:t>
            </a:r>
          </a:p>
          <a:p>
            <a:r>
              <a:rPr lang="en-US" sz="1800" dirty="0"/>
              <a:t>But, with a combination of information you can get “out of the box” from Office 365 and some third-party tools, you can identify some valuable insights into your KM initiatives and their impact in the organization.</a:t>
            </a:r>
          </a:p>
          <a:p>
            <a:r>
              <a:rPr lang="en-US" sz="1800" dirty="0"/>
              <a:t>The tables that follow are organized along three dimensions:</a:t>
            </a:r>
          </a:p>
          <a:p>
            <a:pPr lvl="1"/>
            <a:r>
              <a:rPr lang="en-US" sz="1600" dirty="0">
                <a:latin typeface="+mj-lt"/>
              </a:rPr>
              <a:t>Content</a:t>
            </a:r>
          </a:p>
          <a:p>
            <a:pPr lvl="1"/>
            <a:r>
              <a:rPr lang="en-US" sz="1600" dirty="0">
                <a:latin typeface="+mj-lt"/>
              </a:rPr>
              <a:t>Conversations</a:t>
            </a:r>
          </a:p>
          <a:p>
            <a:pPr lvl="1"/>
            <a:r>
              <a:rPr lang="en-US" sz="1600" dirty="0">
                <a:latin typeface="+mj-lt"/>
              </a:rPr>
              <a:t>People</a:t>
            </a:r>
          </a:p>
          <a:p>
            <a:r>
              <a:rPr lang="en-US" sz="1800" dirty="0"/>
              <a:t>The information in this document was collected in September 2016 based on interviews with the product vendors listed. </a:t>
            </a:r>
            <a:r>
              <a:rPr lang="en-US" sz="1800" b="1" dirty="0"/>
              <a:t>The list of third-party tools is not intended to be exhaustive. </a:t>
            </a:r>
          </a:p>
          <a:p>
            <a:r>
              <a:rPr lang="en-US" sz="1800" b="1" dirty="0"/>
              <a:t>Microsoft has released a preview of a powerful set of metrics tools for Office 365 as part of the </a:t>
            </a:r>
            <a:r>
              <a:rPr lang="en-US" sz="1800" b="1" dirty="0">
                <a:solidFill>
                  <a:schemeClr val="tx1"/>
                </a:solidFill>
              </a:rPr>
              <a:t>Power BI Content Pack for Office 365 (public preview beginning April 2017). </a:t>
            </a:r>
            <a:r>
              <a:rPr lang="en-US" sz="1800" dirty="0">
                <a:solidFill>
                  <a:schemeClr val="tx1"/>
                </a:solidFill>
              </a:rPr>
              <a:t>For more information see: </a:t>
            </a:r>
            <a:r>
              <a:rPr lang="en-US" sz="1800" dirty="0">
                <a:hlinkClick r:id="rId2"/>
              </a:rPr>
              <a:t>https://blogs.office.com/2017/05/22/announcing-the-public-preview-of-the-office-365-adoption-content-pack-in-powerbi/</a:t>
            </a:r>
            <a:endParaRPr lang="en-US" sz="1800" b="1" dirty="0">
              <a:solidFill>
                <a:schemeClr val="tx1"/>
              </a:solidFill>
            </a:endParaRPr>
          </a:p>
          <a:p>
            <a:r>
              <a:rPr lang="en-US" sz="1800" dirty="0">
                <a:solidFill>
                  <a:schemeClr val="tx1"/>
                </a:solidFill>
              </a:rPr>
              <a:t>Be sure to take a look at session </a:t>
            </a:r>
            <a:r>
              <a:rPr lang="en-US" sz="1800" dirty="0">
                <a:solidFill>
                  <a:schemeClr val="tx1"/>
                </a:solidFill>
                <a:hlinkClick r:id="rId3"/>
              </a:rPr>
              <a:t>BRK2008 – Understand Your Users – what’s new in Office 365 usage reporting? </a:t>
            </a:r>
            <a:r>
              <a:rPr lang="en-US" sz="1800" dirty="0">
                <a:solidFill>
                  <a:schemeClr val="tx1"/>
                </a:solidFill>
              </a:rPr>
              <a:t>from Microsoft Ignite 2016 where you can learn more about the new </a:t>
            </a:r>
            <a:r>
              <a:rPr lang="en-US" sz="1800" dirty="0" err="1">
                <a:solidFill>
                  <a:schemeClr val="tx1"/>
                </a:solidFill>
              </a:rPr>
              <a:t>PowerBI</a:t>
            </a:r>
            <a:r>
              <a:rPr lang="en-US" sz="1800" dirty="0">
                <a:solidFill>
                  <a:schemeClr val="tx1"/>
                </a:solidFill>
              </a:rPr>
              <a:t> Content Pack for Office 365 referenced in this document.</a:t>
            </a:r>
            <a:endParaRPr lang="en-US" sz="1800" dirty="0"/>
          </a:p>
          <a:p>
            <a:r>
              <a:rPr lang="en-US" sz="1800" dirty="0"/>
              <a:t>If you are reading this after September 2016, please remember that capabilities change all the time so what is not available today might be available in the future!</a:t>
            </a:r>
          </a:p>
          <a:p>
            <a:r>
              <a:rPr lang="en-US" sz="1800" dirty="0"/>
              <a:t>Feedback or comments are definitely welcome! Reach me at sue@susanhanley.com.</a:t>
            </a:r>
          </a:p>
        </p:txBody>
      </p:sp>
      <p:sp>
        <p:nvSpPr>
          <p:cNvPr id="3" name="Title 2"/>
          <p:cNvSpPr>
            <a:spLocks noGrp="1"/>
          </p:cNvSpPr>
          <p:nvPr>
            <p:ph type="title"/>
          </p:nvPr>
        </p:nvSpPr>
        <p:spPr/>
        <p:txBody>
          <a:bodyPr/>
          <a:lstStyle/>
          <a:p>
            <a:r>
              <a:rPr lang="en-US" dirty="0"/>
              <a:t>How to use this guide</a:t>
            </a:r>
          </a:p>
        </p:txBody>
      </p:sp>
    </p:spTree>
    <p:extLst>
      <p:ext uri="{BB962C8B-B14F-4D97-AF65-F5344CB8AC3E}">
        <p14:creationId xmlns:p14="http://schemas.microsoft.com/office/powerpoint/2010/main" val="38077397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9239" y="1189177"/>
            <a:ext cx="11653523" cy="4407360"/>
          </a:xfrm>
        </p:spPr>
        <p:txBody>
          <a:bodyPr/>
          <a:lstStyle/>
          <a:p>
            <a:r>
              <a:rPr lang="en-US" sz="2800" b="1" dirty="0"/>
              <a:t>Measure</a:t>
            </a:r>
            <a:r>
              <a:rPr lang="en-US" sz="2800" dirty="0"/>
              <a:t>: The first column is an attempt to give the metric a name.</a:t>
            </a:r>
          </a:p>
          <a:p>
            <a:r>
              <a:rPr lang="en-US" sz="2800" b="1" dirty="0"/>
              <a:t>Insight</a:t>
            </a:r>
            <a:r>
              <a:rPr lang="en-US" sz="2800" dirty="0"/>
              <a:t>: The second column describes what you can learn from this metric and why it is important.</a:t>
            </a:r>
          </a:p>
          <a:p>
            <a:r>
              <a:rPr lang="en-US" sz="2800" b="1" dirty="0"/>
              <a:t>For a Site/Group </a:t>
            </a:r>
            <a:r>
              <a:rPr lang="en-US" sz="2800" dirty="0"/>
              <a:t>and </a:t>
            </a:r>
            <a:r>
              <a:rPr lang="en-US" sz="2800" b="1" dirty="0"/>
              <a:t>For the Organization</a:t>
            </a:r>
            <a:r>
              <a:rPr lang="en-US" sz="2800" dirty="0"/>
              <a:t>: These columns describe whether and how you can find this information “in the box” – as part of either the Site or Group Admin’s view of content or the Office 365 Administrator for your organization as a whole.</a:t>
            </a:r>
          </a:p>
          <a:p>
            <a:r>
              <a:rPr lang="en-US" sz="2800" b="1" dirty="0"/>
              <a:t>Third-Party Tool</a:t>
            </a:r>
            <a:r>
              <a:rPr lang="en-US" sz="2800" dirty="0"/>
              <a:t>: This column lists some third party tools that work with Office 365 that can help enhance what is available out of the box. </a:t>
            </a:r>
          </a:p>
          <a:p>
            <a:endParaRPr lang="en-US" sz="2800" dirty="0"/>
          </a:p>
        </p:txBody>
      </p:sp>
      <p:sp>
        <p:nvSpPr>
          <p:cNvPr id="3" name="Title 2"/>
          <p:cNvSpPr>
            <a:spLocks noGrp="1"/>
          </p:cNvSpPr>
          <p:nvPr>
            <p:ph type="title"/>
          </p:nvPr>
        </p:nvSpPr>
        <p:spPr/>
        <p:txBody>
          <a:bodyPr/>
          <a:lstStyle/>
          <a:p>
            <a:r>
              <a:rPr lang="en-US" dirty="0"/>
              <a:t>Overview of the tables</a:t>
            </a:r>
          </a:p>
        </p:txBody>
      </p:sp>
    </p:spTree>
    <p:extLst>
      <p:ext uri="{BB962C8B-B14F-4D97-AF65-F5344CB8AC3E}">
        <p14:creationId xmlns:p14="http://schemas.microsoft.com/office/powerpoint/2010/main" val="34999206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Metrics summary chart - Content</a:t>
            </a:r>
          </a:p>
        </p:txBody>
      </p:sp>
      <p:graphicFrame>
        <p:nvGraphicFramePr>
          <p:cNvPr id="11" name="Table 10"/>
          <p:cNvGraphicFramePr>
            <a:graphicFrameLocks noGrp="1"/>
          </p:cNvGraphicFramePr>
          <p:nvPr>
            <p:extLst>
              <p:ext uri="{D42A27DB-BD31-4B8C-83A1-F6EECF244321}">
                <p14:modId xmlns:p14="http://schemas.microsoft.com/office/powerpoint/2010/main" val="1848382574"/>
              </p:ext>
            </p:extLst>
          </p:nvPr>
        </p:nvGraphicFramePr>
        <p:xfrm>
          <a:off x="269240" y="1016675"/>
          <a:ext cx="11655845" cy="5605903"/>
        </p:xfrm>
        <a:graphic>
          <a:graphicData uri="http://schemas.openxmlformats.org/drawingml/2006/table">
            <a:tbl>
              <a:tblPr firstRow="1" bandRow="1">
                <a:tableStyleId>{616DA210-FB5B-4158-B5E0-FEB733F419BA}</a:tableStyleId>
              </a:tblPr>
              <a:tblGrid>
                <a:gridCol w="2331169">
                  <a:extLst>
                    <a:ext uri="{9D8B030D-6E8A-4147-A177-3AD203B41FA5}">
                      <a16:colId xmlns:a16="http://schemas.microsoft.com/office/drawing/2014/main" val="3635420206"/>
                    </a:ext>
                  </a:extLst>
                </a:gridCol>
                <a:gridCol w="2331169">
                  <a:extLst>
                    <a:ext uri="{9D8B030D-6E8A-4147-A177-3AD203B41FA5}">
                      <a16:colId xmlns:a16="http://schemas.microsoft.com/office/drawing/2014/main" val="2145894232"/>
                    </a:ext>
                  </a:extLst>
                </a:gridCol>
                <a:gridCol w="2331169">
                  <a:extLst>
                    <a:ext uri="{9D8B030D-6E8A-4147-A177-3AD203B41FA5}">
                      <a16:colId xmlns:a16="http://schemas.microsoft.com/office/drawing/2014/main" val="2896835883"/>
                    </a:ext>
                  </a:extLst>
                </a:gridCol>
                <a:gridCol w="2331169">
                  <a:extLst>
                    <a:ext uri="{9D8B030D-6E8A-4147-A177-3AD203B41FA5}">
                      <a16:colId xmlns:a16="http://schemas.microsoft.com/office/drawing/2014/main" val="324522140"/>
                    </a:ext>
                  </a:extLst>
                </a:gridCol>
                <a:gridCol w="2331169">
                  <a:extLst>
                    <a:ext uri="{9D8B030D-6E8A-4147-A177-3AD203B41FA5}">
                      <a16:colId xmlns:a16="http://schemas.microsoft.com/office/drawing/2014/main" val="2078604219"/>
                    </a:ext>
                  </a:extLst>
                </a:gridCol>
              </a:tblGrid>
              <a:tr h="410861">
                <a:tc>
                  <a:txBody>
                    <a:bodyPr/>
                    <a:lstStyle/>
                    <a:p>
                      <a:r>
                        <a:rPr lang="en-US" sz="1200" dirty="0"/>
                        <a:t>Measure</a:t>
                      </a:r>
                    </a:p>
                  </a:txBody>
                  <a:tcPr marL="89642" marR="89642" marT="44821" marB="44821"/>
                </a:tc>
                <a:tc>
                  <a:txBody>
                    <a:bodyPr/>
                    <a:lstStyle/>
                    <a:p>
                      <a:r>
                        <a:rPr lang="en-US" sz="1200" dirty="0"/>
                        <a:t>Insight</a:t>
                      </a:r>
                    </a:p>
                  </a:txBody>
                  <a:tcPr marL="89642" marR="89642" marT="44821" marB="44821"/>
                </a:tc>
                <a:tc>
                  <a:txBody>
                    <a:bodyPr/>
                    <a:lstStyle/>
                    <a:p>
                      <a:r>
                        <a:rPr lang="en-US" sz="1200" dirty="0"/>
                        <a:t>For</a:t>
                      </a:r>
                      <a:r>
                        <a:rPr lang="en-US" sz="1200" baseline="0" dirty="0"/>
                        <a:t> a Site/Group/Team</a:t>
                      </a:r>
                      <a:endParaRPr lang="en-US" sz="1200" dirty="0"/>
                    </a:p>
                  </a:txBody>
                  <a:tcPr marL="89642" marR="89642" marT="44821" marB="44821"/>
                </a:tc>
                <a:tc>
                  <a:txBody>
                    <a:bodyPr/>
                    <a:lstStyle/>
                    <a:p>
                      <a:r>
                        <a:rPr lang="en-US" sz="1200" dirty="0"/>
                        <a:t>For the Organization</a:t>
                      </a:r>
                    </a:p>
                  </a:txBody>
                  <a:tcPr marL="89642" marR="89642" marT="44821" marB="44821"/>
                </a:tc>
                <a:tc>
                  <a:txBody>
                    <a:bodyPr/>
                    <a:lstStyle/>
                    <a:p>
                      <a:r>
                        <a:rPr lang="en-US" sz="1200" dirty="0"/>
                        <a:t>Third-party Tool?</a:t>
                      </a:r>
                    </a:p>
                  </a:txBody>
                  <a:tcPr marL="89642" marR="89642" marT="44821" marB="44821"/>
                </a:tc>
                <a:extLst>
                  <a:ext uri="{0D108BD9-81ED-4DB2-BD59-A6C34878D82A}">
                    <a16:rowId xmlns:a16="http://schemas.microsoft.com/office/drawing/2014/main" val="2924815886"/>
                  </a:ext>
                </a:extLst>
              </a:tr>
              <a:tr h="5195042">
                <a:tc>
                  <a:txBody>
                    <a:bodyPr/>
                    <a:lstStyle/>
                    <a:p>
                      <a:r>
                        <a:rPr lang="en-US" sz="1200" dirty="0"/>
                        <a:t>Most</a:t>
                      </a:r>
                      <a:r>
                        <a:rPr lang="en-US" sz="1200" baseline="0" dirty="0"/>
                        <a:t> viewed documents</a:t>
                      </a:r>
                    </a:p>
                    <a:p>
                      <a:pPr marL="171450" indent="-171450">
                        <a:buFont typeface="Arial" panose="020B0604020202020204" pitchFamily="34" charset="0"/>
                        <a:buChar char="•"/>
                      </a:pPr>
                      <a:r>
                        <a:rPr lang="en-US" sz="1200" baseline="0" dirty="0"/>
                        <a:t>Which Document</a:t>
                      </a:r>
                    </a:p>
                    <a:p>
                      <a:pPr marL="171450" indent="-171450">
                        <a:buFont typeface="Arial" panose="020B0604020202020204" pitchFamily="34" charset="0"/>
                        <a:buChar char="•"/>
                      </a:pPr>
                      <a:r>
                        <a:rPr lang="en-US" sz="1200" baseline="0" dirty="0"/>
                        <a:t>Which Author (who contributed)</a:t>
                      </a:r>
                    </a:p>
                    <a:p>
                      <a:pPr marL="171450" indent="-171450">
                        <a:buFont typeface="Arial" panose="020B0604020202020204" pitchFamily="34" charset="0"/>
                        <a:buChar char="•"/>
                      </a:pPr>
                      <a:r>
                        <a:rPr lang="en-US" sz="1200" baseline="0" dirty="0"/>
                        <a:t>Which Department</a:t>
                      </a:r>
                      <a:endParaRPr lang="en-US" sz="1200" dirty="0"/>
                    </a:p>
                  </a:txBody>
                  <a:tcPr marL="89642" marR="89642" marT="44821" marB="44821"/>
                </a:tc>
                <a:tc>
                  <a:txBody>
                    <a:bodyPr/>
                    <a:lstStyle/>
                    <a:p>
                      <a:r>
                        <a:rPr lang="en-US" sz="1200" dirty="0"/>
                        <a:t>To</a:t>
                      </a:r>
                      <a:r>
                        <a:rPr lang="en-US" sz="1200" baseline="0" dirty="0"/>
                        <a:t> i</a:t>
                      </a:r>
                      <a:r>
                        <a:rPr lang="en-US" sz="1200" dirty="0"/>
                        <a:t>mprove re-use and ensure predictable quality &amp; effort, you need people need to contribute content – which requires performance management goals that recognize and reward collaborative behavior – and the ability to identify who is contributing and how that contribution is being used.</a:t>
                      </a:r>
                    </a:p>
                    <a:p>
                      <a:endParaRPr lang="en-US" sz="1200" dirty="0"/>
                    </a:p>
                    <a:p>
                      <a:r>
                        <a:rPr lang="en-US" sz="1200" dirty="0"/>
                        <a:t>Identifying who contributed highly “re-used” content also helps identify people whose knowledge is</a:t>
                      </a:r>
                      <a:r>
                        <a:rPr lang="en-US" sz="1200" baseline="0" dirty="0"/>
                        <a:t> critical to the organization – and thus should be targeted for leading lunch and learn sessions, participating in video interviews, conducting “master classes,” etc.</a:t>
                      </a:r>
                      <a:endParaRPr lang="en-US" sz="1200" dirty="0"/>
                    </a:p>
                  </a:txBody>
                  <a:tcPr marL="89642" marR="89642" marT="44821" marB="44821"/>
                </a:tc>
                <a:tc>
                  <a:txBody>
                    <a:bodyPr/>
                    <a:lstStyle/>
                    <a:p>
                      <a:pPr marL="171450" indent="-171450">
                        <a:buFont typeface="Arial" panose="020B0604020202020204" pitchFamily="34" charset="0"/>
                        <a:buChar char="•"/>
                      </a:pPr>
                      <a:r>
                        <a:rPr lang="en-US" sz="1200" dirty="0"/>
                        <a:t>View</a:t>
                      </a:r>
                      <a:r>
                        <a:rPr lang="en-US" sz="1200" baseline="0" dirty="0"/>
                        <a:t> </a:t>
                      </a:r>
                      <a:r>
                        <a:rPr lang="en-US" sz="1200" dirty="0"/>
                        <a:t>Site Contents to look for trending content</a:t>
                      </a:r>
                      <a:r>
                        <a:rPr lang="en-US" sz="1200" baseline="0" dirty="0"/>
                        <a:t>. This will help identify popular documents.</a:t>
                      </a:r>
                    </a:p>
                    <a:p>
                      <a:pPr marL="171450" indent="-171450">
                        <a:buFont typeface="Arial" panose="020B0604020202020204" pitchFamily="34" charset="0"/>
                        <a:buChar char="•"/>
                      </a:pPr>
                      <a:r>
                        <a:rPr lang="en-US" sz="1200" baseline="0" dirty="0"/>
                        <a:t>Select View Report for past 7 days.</a:t>
                      </a:r>
                      <a:endParaRPr lang="en-US" sz="12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Site report shows Modified By (may not always be the author!)</a:t>
                      </a: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36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60325" indent="-60325"/>
                      <a:r>
                        <a:rPr lang="en-US" sz="1200" dirty="0"/>
                        <a:t>*</a:t>
                      </a:r>
                      <a:r>
                        <a:rPr lang="en-US" sz="1100" dirty="0"/>
                        <a:t>There is</a:t>
                      </a:r>
                      <a:r>
                        <a:rPr lang="en-US" sz="1100" baseline="0" dirty="0"/>
                        <a:t> more data coming soon</a:t>
                      </a:r>
                      <a:r>
                        <a:rPr lang="en-US" sz="1100" dirty="0"/>
                        <a:t>, including a new Power BI content pack which will provide richer insights by enabling pivots between Office 365 usage data with user-level data, like region or department. This will be made available later in in the year along with new public APIs to access the usage data and integrated it into custom applications. However, it </a:t>
                      </a:r>
                      <a:r>
                        <a:rPr lang="en-US" sz="1100" b="1" dirty="0"/>
                        <a:t>does</a:t>
                      </a:r>
                      <a:r>
                        <a:rPr lang="en-US" sz="1100" b="1" baseline="0" dirty="0"/>
                        <a:t> not show specific documents or pages</a:t>
                      </a:r>
                      <a:r>
                        <a:rPr lang="en-US" sz="1100" b="0" baseline="0" dirty="0"/>
                        <a:t> – just “top sites.”</a:t>
                      </a:r>
                      <a:endParaRPr lang="en-US" sz="1100" dirty="0"/>
                    </a:p>
                  </a:txBody>
                  <a:tcPr marL="89642" marR="89642" marT="44821" marB="44821"/>
                </a:tc>
                <a:tc>
                  <a:txBody>
                    <a:bodyPr/>
                    <a:lstStyle/>
                    <a:p>
                      <a:pPr marL="171450" indent="-171450">
                        <a:buFont typeface="Arial" panose="020B0604020202020204" pitchFamily="34" charset="0"/>
                        <a:buChar char="•"/>
                      </a:pPr>
                      <a:r>
                        <a:rPr lang="en-US" sz="1050" dirty="0"/>
                        <a:t>The new</a:t>
                      </a:r>
                      <a:r>
                        <a:rPr lang="en-US" sz="1050" baseline="0" dirty="0"/>
                        <a:t> SharePoint activity report* shows a high level summary of the file activity within all of your SharePoint Online team sites. The perspective is by user and shows the number of files viewed or edited by user. This can help identify which users have been the most active, which is a good proxy for identifying “sharers,” but it doesn’t show the specific documents that have been shared/edited/synced the most. The Active Users report shows usage across </a:t>
                      </a:r>
                      <a:r>
                        <a:rPr lang="en-US" sz="1050" b="1" baseline="0" dirty="0"/>
                        <a:t>all</a:t>
                      </a:r>
                      <a:r>
                        <a:rPr lang="en-US" sz="1050" b="0" baseline="0" dirty="0"/>
                        <a:t> Office 365 services, which will allow you to identify insights into who may be sharing content from OneDrive but not necessarily sharing the content more broadly in a “public” location.</a:t>
                      </a:r>
                      <a:endParaRPr lang="en-US" sz="1050" baseline="0" dirty="0"/>
                    </a:p>
                    <a:p>
                      <a:pPr marL="171450" indent="-171450">
                        <a:buFont typeface="Arial" panose="020B0604020202020204" pitchFamily="34" charset="0"/>
                        <a:buChar char="•"/>
                      </a:pPr>
                      <a:r>
                        <a:rPr lang="en-US" sz="1050" baseline="0" dirty="0"/>
                        <a:t>The SharePoint site usage report shows the sites (and site owner) and can be sorted to see which sites are the most active, which can help identify activity by department.</a:t>
                      </a:r>
                      <a:endParaRPr lang="en-US" sz="1050" dirty="0"/>
                    </a:p>
                  </a:txBody>
                  <a:tcPr marL="91427" marR="91427" marT="45713" marB="45713"/>
                </a:tc>
                <a:tc>
                  <a:txBody>
                    <a:bodyPr/>
                    <a:lstStyle/>
                    <a:p>
                      <a:pPr marL="171450" indent="-171450">
                        <a:buFont typeface="Arial" panose="020B0604020202020204" pitchFamily="34" charset="0"/>
                        <a:buChar char="•"/>
                      </a:pPr>
                      <a:r>
                        <a:rPr lang="en-US" sz="1200" dirty="0" err="1">
                          <a:hlinkClick r:id="rId3"/>
                        </a:rPr>
                        <a:t>tyGraph</a:t>
                      </a:r>
                      <a:r>
                        <a:rPr lang="en-US" sz="1200" dirty="0">
                          <a:hlinkClick r:id="rId3"/>
                        </a:rPr>
                        <a:t> for Office 365</a:t>
                      </a:r>
                      <a:endParaRPr lang="en-US" sz="1200" dirty="0"/>
                    </a:p>
                    <a:p>
                      <a:pPr marL="171450" indent="-171450">
                        <a:buFont typeface="Arial" panose="020B0604020202020204" pitchFamily="34" charset="0"/>
                        <a:buChar char="•"/>
                      </a:pPr>
                      <a:r>
                        <a:rPr lang="en-US" sz="1200" dirty="0" err="1">
                          <a:hlinkClick r:id="rId4"/>
                        </a:rPr>
                        <a:t>CardioLog</a:t>
                      </a:r>
                      <a:r>
                        <a:rPr lang="en-US" sz="1200" dirty="0"/>
                        <a:t> (Admin can filter and choose where they look at the data)</a:t>
                      </a:r>
                    </a:p>
                    <a:p>
                      <a:pPr marL="171450" indent="-171450">
                        <a:buFont typeface="Arial" panose="020B0604020202020204" pitchFamily="34" charset="0"/>
                        <a:buChar char="•"/>
                      </a:pPr>
                      <a:r>
                        <a:rPr lang="en-US" sz="1200" dirty="0" err="1">
                          <a:hlinkClick r:id="rId5"/>
                        </a:rPr>
                        <a:t>Webtrends</a:t>
                      </a:r>
                      <a:r>
                        <a:rPr lang="en-US" sz="1200" dirty="0">
                          <a:hlinkClick r:id="rId5"/>
                        </a:rPr>
                        <a:t> Infinity</a:t>
                      </a:r>
                      <a:r>
                        <a:rPr lang="en-US" sz="1200" baseline="0" dirty="0">
                          <a:hlinkClick r:id="rId5"/>
                        </a:rPr>
                        <a:t> Analytics for SharePoint</a:t>
                      </a:r>
                      <a:r>
                        <a:rPr lang="en-US" sz="1200" baseline="0" dirty="0"/>
                        <a:t> (Out of the box you can get which document has been viewed the most within a site collection only. Customization is required to configure to capture this at the farm/organization level. Customization is also required to identify the author of and department contributing a document.)</a:t>
                      </a:r>
                      <a:endParaRPr lang="en-US" sz="1200" dirty="0"/>
                    </a:p>
                  </a:txBody>
                  <a:tcPr marL="91427" marR="91427" marT="45713" marB="45713"/>
                </a:tc>
                <a:extLst>
                  <a:ext uri="{0D108BD9-81ED-4DB2-BD59-A6C34878D82A}">
                    <a16:rowId xmlns:a16="http://schemas.microsoft.com/office/drawing/2014/main" val="176555754"/>
                  </a:ext>
                </a:extLst>
              </a:tr>
            </a:tbl>
          </a:graphicData>
        </a:graphic>
      </p:graphicFrame>
    </p:spTree>
    <p:extLst>
      <p:ext uri="{BB962C8B-B14F-4D97-AF65-F5344CB8AC3E}">
        <p14:creationId xmlns:p14="http://schemas.microsoft.com/office/powerpoint/2010/main" val="23791167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Metrics summary chart – Content</a:t>
            </a:r>
          </a:p>
        </p:txBody>
      </p:sp>
      <p:graphicFrame>
        <p:nvGraphicFramePr>
          <p:cNvPr id="11" name="Table 10"/>
          <p:cNvGraphicFramePr>
            <a:graphicFrameLocks noGrp="1"/>
          </p:cNvGraphicFramePr>
          <p:nvPr>
            <p:extLst>
              <p:ext uri="{D42A27DB-BD31-4B8C-83A1-F6EECF244321}">
                <p14:modId xmlns:p14="http://schemas.microsoft.com/office/powerpoint/2010/main" val="628970267"/>
              </p:ext>
            </p:extLst>
          </p:nvPr>
        </p:nvGraphicFramePr>
        <p:xfrm>
          <a:off x="269240" y="1189176"/>
          <a:ext cx="11655845" cy="4975669"/>
        </p:xfrm>
        <a:graphic>
          <a:graphicData uri="http://schemas.openxmlformats.org/drawingml/2006/table">
            <a:tbl>
              <a:tblPr firstRow="1" bandRow="1">
                <a:tableStyleId>{616DA210-FB5B-4158-B5E0-FEB733F419BA}</a:tableStyleId>
              </a:tblPr>
              <a:tblGrid>
                <a:gridCol w="2331169">
                  <a:extLst>
                    <a:ext uri="{9D8B030D-6E8A-4147-A177-3AD203B41FA5}">
                      <a16:colId xmlns:a16="http://schemas.microsoft.com/office/drawing/2014/main" val="3635420206"/>
                    </a:ext>
                  </a:extLst>
                </a:gridCol>
                <a:gridCol w="2331169">
                  <a:extLst>
                    <a:ext uri="{9D8B030D-6E8A-4147-A177-3AD203B41FA5}">
                      <a16:colId xmlns:a16="http://schemas.microsoft.com/office/drawing/2014/main" val="2145894232"/>
                    </a:ext>
                  </a:extLst>
                </a:gridCol>
                <a:gridCol w="2331169">
                  <a:extLst>
                    <a:ext uri="{9D8B030D-6E8A-4147-A177-3AD203B41FA5}">
                      <a16:colId xmlns:a16="http://schemas.microsoft.com/office/drawing/2014/main" val="2896835883"/>
                    </a:ext>
                  </a:extLst>
                </a:gridCol>
                <a:gridCol w="2331169">
                  <a:extLst>
                    <a:ext uri="{9D8B030D-6E8A-4147-A177-3AD203B41FA5}">
                      <a16:colId xmlns:a16="http://schemas.microsoft.com/office/drawing/2014/main" val="324522140"/>
                    </a:ext>
                  </a:extLst>
                </a:gridCol>
                <a:gridCol w="2331169">
                  <a:extLst>
                    <a:ext uri="{9D8B030D-6E8A-4147-A177-3AD203B41FA5}">
                      <a16:colId xmlns:a16="http://schemas.microsoft.com/office/drawing/2014/main" val="2078604219"/>
                    </a:ext>
                  </a:extLst>
                </a:gridCol>
              </a:tblGrid>
              <a:tr h="410861">
                <a:tc>
                  <a:txBody>
                    <a:bodyPr/>
                    <a:lstStyle/>
                    <a:p>
                      <a:r>
                        <a:rPr lang="en-US" sz="1200" dirty="0"/>
                        <a:t>Measure</a:t>
                      </a:r>
                    </a:p>
                  </a:txBody>
                  <a:tcPr marL="89642" marR="89642" marT="44821" marB="44821"/>
                </a:tc>
                <a:tc>
                  <a:txBody>
                    <a:bodyPr/>
                    <a:lstStyle/>
                    <a:p>
                      <a:r>
                        <a:rPr lang="en-US" sz="1200" dirty="0"/>
                        <a:t>Insight</a:t>
                      </a:r>
                    </a:p>
                  </a:txBody>
                  <a:tcPr marL="89642" marR="89642" marT="44821" marB="44821"/>
                </a:tc>
                <a:tc>
                  <a:txBody>
                    <a:bodyPr/>
                    <a:lstStyle/>
                    <a:p>
                      <a:r>
                        <a:rPr lang="en-US" sz="1200" dirty="0"/>
                        <a:t>For</a:t>
                      </a:r>
                      <a:r>
                        <a:rPr lang="en-US" sz="1200" baseline="0" dirty="0"/>
                        <a:t> a Site/Group/Team</a:t>
                      </a:r>
                      <a:endParaRPr lang="en-US" sz="1200" dirty="0"/>
                    </a:p>
                  </a:txBody>
                  <a:tcPr marL="89642" marR="89642" marT="44821" marB="44821"/>
                </a:tc>
                <a:tc>
                  <a:txBody>
                    <a:bodyPr/>
                    <a:lstStyle/>
                    <a:p>
                      <a:r>
                        <a:rPr lang="en-US" sz="1200" dirty="0"/>
                        <a:t>For the Organization</a:t>
                      </a:r>
                    </a:p>
                  </a:txBody>
                  <a:tcPr marL="89642" marR="89642" marT="44821" marB="44821"/>
                </a:tc>
                <a:tc>
                  <a:txBody>
                    <a:bodyPr/>
                    <a:lstStyle/>
                    <a:p>
                      <a:r>
                        <a:rPr lang="en-US" sz="1200" dirty="0"/>
                        <a:t>Third-party Tool?</a:t>
                      </a:r>
                    </a:p>
                  </a:txBody>
                  <a:tcPr marL="89642" marR="89642" marT="44821" marB="44821"/>
                </a:tc>
                <a:extLst>
                  <a:ext uri="{0D108BD9-81ED-4DB2-BD59-A6C34878D82A}">
                    <a16:rowId xmlns:a16="http://schemas.microsoft.com/office/drawing/2014/main" val="2924815886"/>
                  </a:ext>
                </a:extLst>
              </a:tr>
              <a:tr h="1552682">
                <a:tc>
                  <a:txBody>
                    <a:bodyPr/>
                    <a:lstStyle/>
                    <a:p>
                      <a:pPr marL="0" indent="0">
                        <a:buFont typeface="Arial" panose="020B0604020202020204" pitchFamily="34" charset="0"/>
                        <a:buNone/>
                      </a:pPr>
                      <a:r>
                        <a:rPr lang="en-US" sz="1200" i="1" dirty="0"/>
                        <a:t>My</a:t>
                      </a:r>
                      <a:r>
                        <a:rPr lang="en-US" sz="1200" dirty="0"/>
                        <a:t> Documents</a:t>
                      </a:r>
                      <a:r>
                        <a:rPr lang="en-US" sz="1200" baseline="0" dirty="0"/>
                        <a:t> with the Highest Reach</a:t>
                      </a:r>
                      <a:endParaRPr lang="en-US" sz="1200" dirty="0"/>
                    </a:p>
                  </a:txBody>
                  <a:tcPr marL="89642" marR="89642" marT="44821" marB="44821"/>
                </a:tc>
                <a:tc>
                  <a:txBody>
                    <a:bodyPr/>
                    <a:lstStyle/>
                    <a:p>
                      <a:r>
                        <a:rPr lang="en-US" sz="1200" dirty="0"/>
                        <a:t>Helping each individual understand the impact of their work, which provides incentives to continue to contribute</a:t>
                      </a:r>
                      <a:r>
                        <a:rPr lang="en-US" sz="1200" baseline="0" dirty="0"/>
                        <a:t> and helps </a:t>
                      </a:r>
                      <a:r>
                        <a:rPr lang="en-US" sz="1200" dirty="0"/>
                        <a:t>build</a:t>
                      </a:r>
                      <a:r>
                        <a:rPr lang="en-US" sz="1200" baseline="0" dirty="0"/>
                        <a:t> the base of assets to </a:t>
                      </a:r>
                      <a:r>
                        <a:rPr lang="en-US" sz="1200" baseline="0"/>
                        <a:t>improve quality.</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dirty="0"/>
                        <a:t>Starting 9/26/16 on iOS, each individual can see over time how many people have discovered and viewed their</a:t>
                      </a:r>
                      <a:r>
                        <a:rPr lang="en-US" sz="1200" baseline="0" dirty="0"/>
                        <a:t> </a:t>
                      </a:r>
                      <a:r>
                        <a:rPr lang="en-US" sz="1200" dirty="0"/>
                        <a:t>files that are copied from OneDrive to SharePoint. This</a:t>
                      </a:r>
                      <a:r>
                        <a:rPr lang="en-US" sz="1200" baseline="0" dirty="0"/>
                        <a:t> will come to </a:t>
                      </a:r>
                      <a:r>
                        <a:rPr lang="en-US" sz="1200" dirty="0"/>
                        <a:t>Android and Windows in future updates.</a:t>
                      </a: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0" indent="0" algn="l" defTabSz="914367" rtl="0" eaLnBrk="1" latinLnBrk="0" hangingPunct="1">
                        <a:buFont typeface="Arial" panose="020B0604020202020204" pitchFamily="34" charset="0"/>
                        <a:buNone/>
                      </a:pP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1594125134"/>
                  </a:ext>
                </a:extLst>
              </a:tr>
              <a:tr h="1369802">
                <a:tc>
                  <a:txBody>
                    <a:bodyPr/>
                    <a:lstStyle/>
                    <a:p>
                      <a:r>
                        <a:rPr lang="en-US" sz="1200" dirty="0"/>
                        <a:t>Blog post with the most engagement (comments and likes)</a:t>
                      </a:r>
                    </a:p>
                    <a:p>
                      <a:pPr marL="171450" indent="-171450">
                        <a:buFont typeface="Arial" panose="020B0604020202020204" pitchFamily="34" charset="0"/>
                        <a:buChar char="•"/>
                      </a:pPr>
                      <a:r>
                        <a:rPr lang="en-US" sz="1200" dirty="0"/>
                        <a:t>Author</a:t>
                      </a:r>
                    </a:p>
                    <a:p>
                      <a:pPr marL="171450" indent="-171450">
                        <a:buFont typeface="Arial" panose="020B0604020202020204" pitchFamily="34" charset="0"/>
                        <a:buChar char="•"/>
                      </a:pPr>
                      <a:r>
                        <a:rPr lang="en-US" sz="1200" dirty="0"/>
                        <a:t>Topic</a:t>
                      </a:r>
                    </a:p>
                  </a:txBody>
                  <a:tcPr marL="89642" marR="89642" marT="44821" marB="44821"/>
                </a:tc>
                <a:tc>
                  <a:txBody>
                    <a:bodyPr/>
                    <a:lstStyle/>
                    <a:p>
                      <a:r>
                        <a:rPr lang="en-US" sz="1200" dirty="0"/>
                        <a:t>In addition</a:t>
                      </a:r>
                      <a:r>
                        <a:rPr lang="en-US" sz="1200" baseline="0" dirty="0"/>
                        <a:t> to the insights afforded above, the Subject or Topic covered by the blog post helps identify critical knowledge that you may want to promote in other ways.</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2"/>
                        </a:rPr>
                        <a:t>Webtrends</a:t>
                      </a:r>
                      <a:r>
                        <a:rPr lang="en-US" sz="1200" dirty="0">
                          <a:hlinkClick r:id="rId2"/>
                        </a:rPr>
                        <a:t> Infinity</a:t>
                      </a:r>
                      <a:r>
                        <a:rPr lang="en-US" sz="1200" baseline="0" dirty="0">
                          <a:hlinkClick r:id="rId2"/>
                        </a:rPr>
                        <a:t> Analytics for SharePoint</a:t>
                      </a:r>
                      <a:r>
                        <a:rPr lang="en-US" sz="1200" baseline="0" dirty="0"/>
                        <a:t> (but only for sites configured as “blog sites” so not really)</a:t>
                      </a: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CardioLog</a:t>
                      </a:r>
                      <a:r>
                        <a:rPr lang="en-US" sz="1200" dirty="0"/>
                        <a:t> (maybe</a:t>
                      </a:r>
                      <a:r>
                        <a:rPr lang="en-US" sz="1200" baseline="0" dirty="0"/>
                        <a:t>)</a:t>
                      </a:r>
                      <a:endParaRPr lang="en-US" sz="1200" kern="1200" dirty="0">
                        <a:solidFill>
                          <a:schemeClr val="tx1"/>
                        </a:solidFill>
                        <a:latin typeface="+mn-lt"/>
                        <a:ea typeface="+mn-ea"/>
                        <a:cs typeface="+mn-cs"/>
                      </a:endParaRP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indent="0" algn="l" defTabSz="914367" rtl="0" eaLnBrk="1" latinLnBrk="0" hangingPunct="1">
                        <a:buFont typeface="Arial" panose="020B0604020202020204" pitchFamily="34" charset="0"/>
                        <a:buNone/>
                      </a:pP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683007062"/>
                  </a:ext>
                </a:extLst>
              </a:tr>
              <a:tr h="821162">
                <a:tc>
                  <a:txBody>
                    <a:bodyPr/>
                    <a:lstStyle/>
                    <a:p>
                      <a:r>
                        <a:rPr lang="en-US" sz="1200" dirty="0"/>
                        <a:t>Top Queries</a:t>
                      </a:r>
                      <a:r>
                        <a:rPr lang="en-US" sz="1200" baseline="0" dirty="0"/>
                        <a:t> (search)</a:t>
                      </a:r>
                      <a:endParaRPr lang="en-US" sz="1200" dirty="0"/>
                    </a:p>
                  </a:txBody>
                  <a:tcPr marL="89642" marR="89642" marT="44821" marB="44821"/>
                </a:tc>
                <a:tc>
                  <a:txBody>
                    <a:bodyPr/>
                    <a:lstStyle/>
                    <a:p>
                      <a:r>
                        <a:rPr lang="en-US" sz="1200" dirty="0"/>
                        <a:t>Identify key</a:t>
                      </a:r>
                      <a:r>
                        <a:rPr lang="en-US" sz="1200" baseline="0" dirty="0"/>
                        <a:t> knowledge</a:t>
                      </a:r>
                      <a:r>
                        <a:rPr lang="en-US" sz="1200" dirty="0"/>
                        <a:t> areas</a:t>
                      </a:r>
                      <a:r>
                        <a:rPr lang="en-US" sz="1200" baseline="0" dirty="0"/>
                        <a:t> to promote or enhance.</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kern="1200" dirty="0">
                          <a:solidFill>
                            <a:schemeClr val="tx1"/>
                          </a:solidFill>
                          <a:latin typeface="+mn-lt"/>
                          <a:ea typeface="+mn-ea"/>
                          <a:cs typeface="+mn-cs"/>
                        </a:rPr>
                        <a:t>Popularity and Search Reports for each site collection</a:t>
                      </a: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dirty="0" err="1">
                          <a:hlinkClick r:id="rId2"/>
                        </a:rPr>
                        <a:t>Webtrends</a:t>
                      </a:r>
                      <a:r>
                        <a:rPr lang="en-US" sz="1200" dirty="0">
                          <a:hlinkClick r:id="rId2"/>
                        </a:rPr>
                        <a:t> Infinity</a:t>
                      </a:r>
                      <a:r>
                        <a:rPr lang="en-US" sz="1200" baseline="0" dirty="0">
                          <a:hlinkClick r:id="rId2"/>
                        </a:rPr>
                        <a:t> Analytics for SharePoint</a:t>
                      </a:r>
                      <a:r>
                        <a:rPr lang="en-US" sz="1200" baseline="0" dirty="0"/>
                        <a:t> (for the site collection and for the organization)</a:t>
                      </a: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2101260748"/>
                  </a:ext>
                </a:extLst>
              </a:tr>
              <a:tr h="821162">
                <a:tc>
                  <a:txBody>
                    <a:bodyPr/>
                    <a:lstStyle/>
                    <a:p>
                      <a:r>
                        <a:rPr lang="en-US" sz="1200" dirty="0"/>
                        <a:t>No Results Queries (by day and month)</a:t>
                      </a:r>
                    </a:p>
                  </a:txBody>
                  <a:tcPr marL="89642" marR="89642" marT="44821" marB="44821"/>
                </a:tc>
                <a:tc>
                  <a:txBody>
                    <a:bodyPr/>
                    <a:lstStyle/>
                    <a:p>
                      <a:r>
                        <a:rPr lang="en-US" sz="1200" dirty="0"/>
                        <a:t>Use this report to identify</a:t>
                      </a:r>
                      <a:r>
                        <a:rPr lang="en-US" sz="1200" baseline="0" dirty="0"/>
                        <a:t> emerging knowledge areas or topics where you need to create additional re-usable assets.</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kern="1200" dirty="0">
                          <a:solidFill>
                            <a:schemeClr val="tx1"/>
                          </a:solidFill>
                          <a:latin typeface="+mn-lt"/>
                          <a:ea typeface="+mn-ea"/>
                          <a:cs typeface="+mn-cs"/>
                        </a:rPr>
                        <a:t>Popularity</a:t>
                      </a:r>
                      <a:r>
                        <a:rPr lang="en-US" sz="1200" kern="1200" baseline="0" dirty="0">
                          <a:solidFill>
                            <a:schemeClr val="tx1"/>
                          </a:solidFill>
                          <a:latin typeface="+mn-lt"/>
                          <a:ea typeface="+mn-ea"/>
                          <a:cs typeface="+mn-cs"/>
                        </a:rPr>
                        <a:t> and Search Reports for each site collection</a:t>
                      </a: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dirty="0" err="1">
                          <a:hlinkClick r:id="rId2"/>
                        </a:rPr>
                        <a:t>Webtrends</a:t>
                      </a:r>
                      <a:r>
                        <a:rPr lang="en-US" sz="1200" dirty="0">
                          <a:hlinkClick r:id="rId2"/>
                        </a:rPr>
                        <a:t> Infinity</a:t>
                      </a:r>
                      <a:r>
                        <a:rPr lang="en-US" sz="1200" baseline="0" dirty="0">
                          <a:hlinkClick r:id="rId2"/>
                        </a:rPr>
                        <a:t> Analytics for SharePoint</a:t>
                      </a:r>
                      <a:r>
                        <a:rPr lang="en-US" sz="1200" baseline="0" dirty="0"/>
                        <a:t> (for the site collection and for the organization)</a:t>
                      </a: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1122175054"/>
                  </a:ext>
                </a:extLst>
              </a:tr>
            </a:tbl>
          </a:graphicData>
        </a:graphic>
      </p:graphicFrame>
    </p:spTree>
    <p:extLst>
      <p:ext uri="{BB962C8B-B14F-4D97-AF65-F5344CB8AC3E}">
        <p14:creationId xmlns:p14="http://schemas.microsoft.com/office/powerpoint/2010/main" val="338341986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Metrics summary chart - Conversations</a:t>
            </a:r>
          </a:p>
        </p:txBody>
      </p:sp>
      <p:graphicFrame>
        <p:nvGraphicFramePr>
          <p:cNvPr id="11" name="Table 10"/>
          <p:cNvGraphicFramePr>
            <a:graphicFrameLocks noGrp="1"/>
          </p:cNvGraphicFramePr>
          <p:nvPr>
            <p:extLst>
              <p:ext uri="{D42A27DB-BD31-4B8C-83A1-F6EECF244321}">
                <p14:modId xmlns:p14="http://schemas.microsoft.com/office/powerpoint/2010/main" val="1988877758"/>
              </p:ext>
            </p:extLst>
          </p:nvPr>
        </p:nvGraphicFramePr>
        <p:xfrm>
          <a:off x="269235" y="1189176"/>
          <a:ext cx="11655845" cy="5524309"/>
        </p:xfrm>
        <a:graphic>
          <a:graphicData uri="http://schemas.openxmlformats.org/drawingml/2006/table">
            <a:tbl>
              <a:tblPr firstRow="1" bandRow="1">
                <a:tableStyleId>{616DA210-FB5B-4158-B5E0-FEB733F419BA}</a:tableStyleId>
              </a:tblPr>
              <a:tblGrid>
                <a:gridCol w="2331169">
                  <a:extLst>
                    <a:ext uri="{9D8B030D-6E8A-4147-A177-3AD203B41FA5}">
                      <a16:colId xmlns:a16="http://schemas.microsoft.com/office/drawing/2014/main" val="3635420206"/>
                    </a:ext>
                  </a:extLst>
                </a:gridCol>
                <a:gridCol w="2331169">
                  <a:extLst>
                    <a:ext uri="{9D8B030D-6E8A-4147-A177-3AD203B41FA5}">
                      <a16:colId xmlns:a16="http://schemas.microsoft.com/office/drawing/2014/main" val="2145894232"/>
                    </a:ext>
                  </a:extLst>
                </a:gridCol>
                <a:gridCol w="2331169">
                  <a:extLst>
                    <a:ext uri="{9D8B030D-6E8A-4147-A177-3AD203B41FA5}">
                      <a16:colId xmlns:a16="http://schemas.microsoft.com/office/drawing/2014/main" val="2896835883"/>
                    </a:ext>
                  </a:extLst>
                </a:gridCol>
                <a:gridCol w="2331169">
                  <a:extLst>
                    <a:ext uri="{9D8B030D-6E8A-4147-A177-3AD203B41FA5}">
                      <a16:colId xmlns:a16="http://schemas.microsoft.com/office/drawing/2014/main" val="324522140"/>
                    </a:ext>
                  </a:extLst>
                </a:gridCol>
                <a:gridCol w="2331169">
                  <a:extLst>
                    <a:ext uri="{9D8B030D-6E8A-4147-A177-3AD203B41FA5}">
                      <a16:colId xmlns:a16="http://schemas.microsoft.com/office/drawing/2014/main" val="2078604219"/>
                    </a:ext>
                  </a:extLst>
                </a:gridCol>
              </a:tblGrid>
              <a:tr h="410861">
                <a:tc>
                  <a:txBody>
                    <a:bodyPr/>
                    <a:lstStyle/>
                    <a:p>
                      <a:r>
                        <a:rPr lang="en-US" sz="1200" dirty="0"/>
                        <a:t>Measure</a:t>
                      </a:r>
                    </a:p>
                  </a:txBody>
                  <a:tcPr marL="89642" marR="89642" marT="44821" marB="44821"/>
                </a:tc>
                <a:tc>
                  <a:txBody>
                    <a:bodyPr/>
                    <a:lstStyle/>
                    <a:p>
                      <a:r>
                        <a:rPr lang="en-US" sz="1200" dirty="0"/>
                        <a:t>Insight</a:t>
                      </a:r>
                    </a:p>
                  </a:txBody>
                  <a:tcPr marL="89642" marR="89642" marT="44821" marB="44821"/>
                </a:tc>
                <a:tc>
                  <a:txBody>
                    <a:bodyPr/>
                    <a:lstStyle/>
                    <a:p>
                      <a:r>
                        <a:rPr lang="en-US" sz="1200" dirty="0"/>
                        <a:t>For</a:t>
                      </a:r>
                      <a:r>
                        <a:rPr lang="en-US" sz="1200" baseline="0" dirty="0"/>
                        <a:t> a Site/Group/Team</a:t>
                      </a:r>
                      <a:endParaRPr lang="en-US" sz="1200" dirty="0"/>
                    </a:p>
                  </a:txBody>
                  <a:tcPr marL="89642" marR="89642" marT="44821" marB="44821"/>
                </a:tc>
                <a:tc>
                  <a:txBody>
                    <a:bodyPr/>
                    <a:lstStyle/>
                    <a:p>
                      <a:r>
                        <a:rPr lang="en-US" sz="1200" dirty="0"/>
                        <a:t>For the Organization</a:t>
                      </a:r>
                    </a:p>
                  </a:txBody>
                  <a:tcPr marL="89642" marR="89642" marT="44821" marB="44821"/>
                </a:tc>
                <a:tc>
                  <a:txBody>
                    <a:bodyPr/>
                    <a:lstStyle/>
                    <a:p>
                      <a:r>
                        <a:rPr lang="en-US" sz="1200" dirty="0"/>
                        <a:t>Third-party Tool?</a:t>
                      </a:r>
                    </a:p>
                  </a:txBody>
                  <a:tcPr marL="89642" marR="89642" marT="44821" marB="44821"/>
                </a:tc>
                <a:extLst>
                  <a:ext uri="{0D108BD9-81ED-4DB2-BD59-A6C34878D82A}">
                    <a16:rowId xmlns:a16="http://schemas.microsoft.com/office/drawing/2014/main" val="2924815886"/>
                  </a:ext>
                </a:extLst>
              </a:tr>
              <a:tr h="2832842">
                <a:tc>
                  <a:txBody>
                    <a:bodyPr/>
                    <a:lstStyle/>
                    <a:p>
                      <a:r>
                        <a:rPr lang="en-US" sz="1200"/>
                        <a:t>Yammer posts </a:t>
                      </a:r>
                      <a:r>
                        <a:rPr lang="en-US" sz="1200" dirty="0"/>
                        <a:t>with the most likes/comments</a:t>
                      </a:r>
                    </a:p>
                    <a:p>
                      <a:pPr marL="171450" indent="-171450">
                        <a:buFont typeface="Arial" panose="020B0604020202020204" pitchFamily="34" charset="0"/>
                        <a:buChar char="•"/>
                      </a:pPr>
                      <a:r>
                        <a:rPr lang="en-US" sz="1200" dirty="0"/>
                        <a:t>Contributor</a:t>
                      </a:r>
                      <a:r>
                        <a:rPr lang="en-US" sz="1200" baseline="0" dirty="0"/>
                        <a:t> or “Best response”</a:t>
                      </a:r>
                    </a:p>
                    <a:p>
                      <a:pPr marL="171450" indent="-171450">
                        <a:buFont typeface="Arial" panose="020B0604020202020204" pitchFamily="34" charset="0"/>
                        <a:buChar char="•"/>
                      </a:pPr>
                      <a:r>
                        <a:rPr lang="en-US" sz="1200" baseline="0" dirty="0"/>
                        <a:t>Topic</a:t>
                      </a:r>
                      <a:endParaRPr lang="en-US" sz="1200" dirty="0"/>
                    </a:p>
                  </a:txBody>
                  <a:tcPr marL="89642" marR="89642" marT="44821" marB="44821"/>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dirty="0"/>
                        <a:t>To</a:t>
                      </a:r>
                      <a:r>
                        <a:rPr lang="en-US" sz="1200" baseline="0" dirty="0"/>
                        <a:t> i</a:t>
                      </a:r>
                      <a:r>
                        <a:rPr lang="en-US" sz="1200" dirty="0"/>
                        <a:t>mprove re-use and ensure predictable quality &amp; effort, you need people need to contribute content – which requires performance management goals that recognize and reward collaborative behavior – and the ability to identify who is contributing and how that contribution is being used. In addition</a:t>
                      </a:r>
                      <a:r>
                        <a:rPr lang="en-US" sz="1200" baseline="0" dirty="0"/>
                        <a:t>, the Subject or Topic covered by the blog post helps identify critical knowledge that you may want to promote in other ways.</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2"/>
                        </a:rPr>
                        <a:t>tyGraph</a:t>
                      </a:r>
                      <a:r>
                        <a:rPr lang="en-US" sz="1200" dirty="0">
                          <a:hlinkClick r:id="rId2"/>
                        </a:rPr>
                        <a:t> for Yammer</a:t>
                      </a:r>
                      <a:endParaRPr lang="en-US" sz="1200" dirty="0">
                        <a:hlinkClick r:id="rId3"/>
                      </a:endParaRP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CardioLog</a:t>
                      </a:r>
                      <a:r>
                        <a:rPr lang="en-US" sz="1200" dirty="0"/>
                        <a:t> (can</a:t>
                      </a:r>
                      <a:r>
                        <a:rPr lang="en-US" sz="1200" baseline="0" dirty="0"/>
                        <a:t> do this natively by Contributor and can customize to find by Topic)</a:t>
                      </a:r>
                      <a:endParaRPr lang="en-US" sz="1200" dirty="0"/>
                    </a:p>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3556545104"/>
                  </a:ext>
                </a:extLst>
              </a:tr>
              <a:tr h="638282">
                <a:tc>
                  <a:txBody>
                    <a:bodyPr/>
                    <a:lstStyle/>
                    <a:p>
                      <a:r>
                        <a:rPr lang="en-US" sz="1200" dirty="0"/>
                        <a:t>Yammer posts with replie</a:t>
                      </a:r>
                      <a:r>
                        <a:rPr lang="en-US" sz="1200" baseline="0" dirty="0"/>
                        <a:t>s from members not @mentioned</a:t>
                      </a:r>
                      <a:endParaRPr lang="en-US" sz="1200" dirty="0"/>
                    </a:p>
                  </a:txBody>
                  <a:tcPr marL="89642" marR="89642" marT="44821" marB="44821"/>
                </a:tc>
                <a:tc>
                  <a:txBody>
                    <a:bodyPr/>
                    <a:lstStyle/>
                    <a:p>
                      <a:r>
                        <a:rPr lang="en-US" sz="1200" dirty="0"/>
                        <a:t>Identifies</a:t>
                      </a:r>
                      <a:r>
                        <a:rPr lang="en-US" sz="1200" baseline="0" dirty="0"/>
                        <a:t> collaborative behavior not possible with traditional methods such as email</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buFont typeface="Arial" panose="020B0604020202020204" pitchFamily="34" charset="0"/>
                        <a:buChar char="•"/>
                      </a:pPr>
                      <a:r>
                        <a:rPr lang="en-US" sz="1200" dirty="0" err="1">
                          <a:hlinkClick r:id="rId2"/>
                        </a:rPr>
                        <a:t>tyGraph</a:t>
                      </a:r>
                      <a:r>
                        <a:rPr lang="en-US" sz="1200" dirty="0">
                          <a:hlinkClick r:id="rId2"/>
                        </a:rPr>
                        <a:t> for Yammer</a:t>
                      </a:r>
                      <a:endParaRPr lang="en-US" sz="1200" dirty="0"/>
                    </a:p>
                    <a:p>
                      <a:pPr marL="171450" indent="-171450">
                        <a:buFont typeface="Arial" panose="020B0604020202020204" pitchFamily="34" charset="0"/>
                        <a:buChar char="•"/>
                      </a:pPr>
                      <a:r>
                        <a:rPr lang="en-US" sz="1200" dirty="0" err="1">
                          <a:hlinkClick r:id="rId3"/>
                        </a:rPr>
                        <a:t>CardioLog</a:t>
                      </a:r>
                      <a:r>
                        <a:rPr lang="en-US" sz="1200" dirty="0"/>
                        <a:t> (with customization)</a:t>
                      </a:r>
                    </a:p>
                  </a:txBody>
                  <a:tcPr marL="89642" marR="89642" marT="44821" marB="44821"/>
                </a:tc>
                <a:extLst>
                  <a:ext uri="{0D108BD9-81ED-4DB2-BD59-A6C34878D82A}">
                    <a16:rowId xmlns:a16="http://schemas.microsoft.com/office/drawing/2014/main" val="1269999505"/>
                  </a:ext>
                </a:extLst>
              </a:tr>
              <a:tr h="821162">
                <a:tc>
                  <a:txBody>
                    <a:bodyPr/>
                    <a:lstStyle/>
                    <a:p>
                      <a:r>
                        <a:rPr lang="en-US" sz="1200" dirty="0"/>
                        <a:t>Number of posts that</a:t>
                      </a:r>
                      <a:r>
                        <a:rPr lang="en-US" sz="1200" baseline="0" dirty="0"/>
                        <a:t> are questions (by department, by individual)</a:t>
                      </a:r>
                      <a:endParaRPr lang="en-US" sz="1200" dirty="0"/>
                    </a:p>
                  </a:txBody>
                  <a:tcPr marL="89642" marR="89642" marT="44821" marB="44821"/>
                </a:tc>
                <a:tc>
                  <a:txBody>
                    <a:bodyPr/>
                    <a:lstStyle/>
                    <a:p>
                      <a:r>
                        <a:rPr lang="en-US" sz="1200" dirty="0"/>
                        <a:t>Demonstrates knowledge seeking behaviors</a:t>
                      </a:r>
                      <a:r>
                        <a:rPr lang="en-US" sz="1200" baseline="0" dirty="0"/>
                        <a:t> – such as “did we ever do this before”</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2"/>
                        </a:rPr>
                        <a:t>tyGraph</a:t>
                      </a:r>
                      <a:r>
                        <a:rPr lang="en-US" sz="1200" dirty="0">
                          <a:hlinkClick r:id="rId2"/>
                        </a:rPr>
                        <a:t> for Yammer</a:t>
                      </a:r>
                      <a:r>
                        <a:rPr lang="en-US" sz="1200" baseline="0" dirty="0"/>
                        <a:t> (with customization)</a:t>
                      </a:r>
                      <a:endParaRPr lang="en-US" sz="1200" dirty="0">
                        <a:hlinkClick r:id="rId3"/>
                      </a:endParaRP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CardioLog</a:t>
                      </a:r>
                      <a:r>
                        <a:rPr lang="en-US" sz="1200" dirty="0"/>
                        <a:t> (with customization)</a:t>
                      </a:r>
                    </a:p>
                  </a:txBody>
                  <a:tcPr marL="89642" marR="89642" marT="44821" marB="44821"/>
                </a:tc>
                <a:extLst>
                  <a:ext uri="{0D108BD9-81ED-4DB2-BD59-A6C34878D82A}">
                    <a16:rowId xmlns:a16="http://schemas.microsoft.com/office/drawing/2014/main" val="1333541876"/>
                  </a:ext>
                </a:extLst>
              </a:tr>
              <a:tr h="821162">
                <a:tc>
                  <a:txBody>
                    <a:bodyPr/>
                    <a:lstStyle/>
                    <a:p>
                      <a:r>
                        <a:rPr lang="en-US" sz="1200" dirty="0"/>
                        <a:t>Number of sharing</a:t>
                      </a:r>
                      <a:r>
                        <a:rPr lang="en-US" sz="1200" baseline="0" dirty="0"/>
                        <a:t> posts (by department, by individual)</a:t>
                      </a:r>
                      <a:endParaRPr lang="en-US" sz="1200" dirty="0"/>
                    </a:p>
                  </a:txBody>
                  <a:tcPr marL="89642" marR="89642" marT="44821" marB="44821"/>
                </a:tc>
                <a:tc>
                  <a:txBody>
                    <a:bodyPr/>
                    <a:lstStyle/>
                    <a:p>
                      <a:r>
                        <a:rPr lang="en-US" sz="1200" dirty="0"/>
                        <a:t>Demonstrates</a:t>
                      </a:r>
                      <a:r>
                        <a:rPr lang="en-US" sz="1200" baseline="0" dirty="0"/>
                        <a:t> knowledge sharing behaviors and re-use</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Yammer activity report shows users by activity type -  Read, Posted, Like – as well as an overall summary.</a:t>
                      </a: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2"/>
                        </a:rPr>
                        <a:t>tyGraph</a:t>
                      </a:r>
                      <a:r>
                        <a:rPr lang="en-US" sz="1200" dirty="0">
                          <a:hlinkClick r:id="rId2"/>
                        </a:rPr>
                        <a:t> for Yammer</a:t>
                      </a:r>
                      <a:endParaRPr lang="en-US" sz="1200" dirty="0">
                        <a:hlinkClick r:id="rId3"/>
                      </a:endParaRP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CardioLog</a:t>
                      </a: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2810526522"/>
                  </a:ext>
                </a:extLst>
              </a:tr>
            </a:tbl>
          </a:graphicData>
        </a:graphic>
      </p:graphicFrame>
    </p:spTree>
    <p:extLst>
      <p:ext uri="{BB962C8B-B14F-4D97-AF65-F5344CB8AC3E}">
        <p14:creationId xmlns:p14="http://schemas.microsoft.com/office/powerpoint/2010/main" val="313675001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Metrics summary chart – Conversations</a:t>
            </a:r>
          </a:p>
        </p:txBody>
      </p:sp>
      <p:graphicFrame>
        <p:nvGraphicFramePr>
          <p:cNvPr id="11" name="Table 10"/>
          <p:cNvGraphicFramePr>
            <a:graphicFrameLocks noGrp="1"/>
          </p:cNvGraphicFramePr>
          <p:nvPr>
            <p:extLst>
              <p:ext uri="{D42A27DB-BD31-4B8C-83A1-F6EECF244321}">
                <p14:modId xmlns:p14="http://schemas.microsoft.com/office/powerpoint/2010/main" val="2437734413"/>
              </p:ext>
            </p:extLst>
          </p:nvPr>
        </p:nvGraphicFramePr>
        <p:xfrm>
          <a:off x="269235" y="1282176"/>
          <a:ext cx="11655845" cy="4613505"/>
        </p:xfrm>
        <a:graphic>
          <a:graphicData uri="http://schemas.openxmlformats.org/drawingml/2006/table">
            <a:tbl>
              <a:tblPr firstRow="1" bandRow="1">
                <a:tableStyleId>{616DA210-FB5B-4158-B5E0-FEB733F419BA}</a:tableStyleId>
              </a:tblPr>
              <a:tblGrid>
                <a:gridCol w="2331169">
                  <a:extLst>
                    <a:ext uri="{9D8B030D-6E8A-4147-A177-3AD203B41FA5}">
                      <a16:colId xmlns:a16="http://schemas.microsoft.com/office/drawing/2014/main" val="3635420206"/>
                    </a:ext>
                  </a:extLst>
                </a:gridCol>
                <a:gridCol w="2331169">
                  <a:extLst>
                    <a:ext uri="{9D8B030D-6E8A-4147-A177-3AD203B41FA5}">
                      <a16:colId xmlns:a16="http://schemas.microsoft.com/office/drawing/2014/main" val="2145894232"/>
                    </a:ext>
                  </a:extLst>
                </a:gridCol>
                <a:gridCol w="2331169">
                  <a:extLst>
                    <a:ext uri="{9D8B030D-6E8A-4147-A177-3AD203B41FA5}">
                      <a16:colId xmlns:a16="http://schemas.microsoft.com/office/drawing/2014/main" val="2896835883"/>
                    </a:ext>
                  </a:extLst>
                </a:gridCol>
                <a:gridCol w="2331169">
                  <a:extLst>
                    <a:ext uri="{9D8B030D-6E8A-4147-A177-3AD203B41FA5}">
                      <a16:colId xmlns:a16="http://schemas.microsoft.com/office/drawing/2014/main" val="324522140"/>
                    </a:ext>
                  </a:extLst>
                </a:gridCol>
                <a:gridCol w="2331169">
                  <a:extLst>
                    <a:ext uri="{9D8B030D-6E8A-4147-A177-3AD203B41FA5}">
                      <a16:colId xmlns:a16="http://schemas.microsoft.com/office/drawing/2014/main" val="2078604219"/>
                    </a:ext>
                  </a:extLst>
                </a:gridCol>
              </a:tblGrid>
              <a:tr h="410861">
                <a:tc>
                  <a:txBody>
                    <a:bodyPr/>
                    <a:lstStyle/>
                    <a:p>
                      <a:r>
                        <a:rPr lang="en-US" sz="1200" dirty="0"/>
                        <a:t>Measure</a:t>
                      </a:r>
                    </a:p>
                  </a:txBody>
                  <a:tcPr marL="89642" marR="89642" marT="44821" marB="44821"/>
                </a:tc>
                <a:tc>
                  <a:txBody>
                    <a:bodyPr/>
                    <a:lstStyle/>
                    <a:p>
                      <a:r>
                        <a:rPr lang="en-US" sz="1200" dirty="0"/>
                        <a:t>Insight</a:t>
                      </a:r>
                    </a:p>
                  </a:txBody>
                  <a:tcPr marL="89642" marR="89642" marT="44821" marB="44821"/>
                </a:tc>
                <a:tc>
                  <a:txBody>
                    <a:bodyPr/>
                    <a:lstStyle/>
                    <a:p>
                      <a:r>
                        <a:rPr lang="en-US" sz="1200" dirty="0"/>
                        <a:t>For</a:t>
                      </a:r>
                      <a:r>
                        <a:rPr lang="en-US" sz="1200" baseline="0" dirty="0"/>
                        <a:t> a Site/Group/Team</a:t>
                      </a:r>
                      <a:endParaRPr lang="en-US" sz="1200" dirty="0"/>
                    </a:p>
                  </a:txBody>
                  <a:tcPr marL="89642" marR="89642" marT="44821" marB="44821"/>
                </a:tc>
                <a:tc>
                  <a:txBody>
                    <a:bodyPr/>
                    <a:lstStyle/>
                    <a:p>
                      <a:r>
                        <a:rPr lang="en-US" sz="1200" dirty="0"/>
                        <a:t>For the Organization</a:t>
                      </a:r>
                    </a:p>
                  </a:txBody>
                  <a:tcPr marL="89642" marR="89642" marT="44821" marB="44821"/>
                </a:tc>
                <a:tc>
                  <a:txBody>
                    <a:bodyPr/>
                    <a:lstStyle/>
                    <a:p>
                      <a:r>
                        <a:rPr lang="en-US" sz="1200" dirty="0"/>
                        <a:t>Third-party Tool?</a:t>
                      </a:r>
                    </a:p>
                  </a:txBody>
                  <a:tcPr marL="89642" marR="89642" marT="44821" marB="44821"/>
                </a:tc>
                <a:extLst>
                  <a:ext uri="{0D108BD9-81ED-4DB2-BD59-A6C34878D82A}">
                    <a16:rowId xmlns:a16="http://schemas.microsoft.com/office/drawing/2014/main" val="2924815886"/>
                  </a:ext>
                </a:extLst>
              </a:tr>
              <a:tr h="1369802">
                <a:tc>
                  <a:txBody>
                    <a:bodyPr/>
                    <a:lstStyle/>
                    <a:p>
                      <a:r>
                        <a:rPr lang="en-US" sz="1200" dirty="0"/>
                        <a:t>Number of questions answered (by department, by individual)</a:t>
                      </a:r>
                    </a:p>
                  </a:txBody>
                  <a:tcPr marL="89642" marR="89642" marT="44821" marB="44821"/>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dirty="0"/>
                        <a:t>Demonstrates</a:t>
                      </a:r>
                      <a:r>
                        <a:rPr lang="en-US" sz="1200" baseline="0" dirty="0"/>
                        <a:t> knowledge sharing behaviors and re-use.</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a:t>
                      </a:r>
                      <a:r>
                        <a:rPr lang="en-US" sz="1200" kern="1200" baseline="0" dirty="0">
                          <a:solidFill>
                            <a:schemeClr val="tx1"/>
                          </a:solidFill>
                          <a:latin typeface="+mn-lt"/>
                          <a:ea typeface="+mn-ea"/>
                          <a:cs typeface="+mn-cs"/>
                        </a:rPr>
                        <a:t> Yammer activity report shows users by activity type -  Read, Posted, Like – as well as an overall summary but it doesn’t tell you whether the post was a reply (more likely to be an answer).</a:t>
                      </a: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2"/>
                        </a:rPr>
                        <a:t>tyGraph</a:t>
                      </a:r>
                      <a:r>
                        <a:rPr lang="en-US" sz="1200" dirty="0">
                          <a:hlinkClick r:id="rId2"/>
                        </a:rPr>
                        <a:t> for Yammer</a:t>
                      </a:r>
                      <a:r>
                        <a:rPr lang="en-US" sz="1200" baseline="0" dirty="0"/>
                        <a:t> (with customization)</a:t>
                      </a:r>
                      <a:endParaRPr lang="en-US" sz="1200" dirty="0">
                        <a:hlinkClick r:id="rId3"/>
                      </a:endParaRP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CardioLog</a:t>
                      </a:r>
                      <a:r>
                        <a:rPr lang="en-US" sz="1200" dirty="0"/>
                        <a:t> (with customization)</a:t>
                      </a:r>
                    </a:p>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662887566"/>
                  </a:ext>
                </a:extLst>
              </a:tr>
              <a:tr h="2832842">
                <a:tc>
                  <a:txBody>
                    <a:bodyPr/>
                    <a:lstStyle/>
                    <a:p>
                      <a:r>
                        <a:rPr lang="en-US" sz="1200" dirty="0"/>
                        <a:t>Average</a:t>
                      </a:r>
                      <a:r>
                        <a:rPr lang="en-US" sz="1200" baseline="0" dirty="0"/>
                        <a:t> response time to thread/message</a:t>
                      </a:r>
                      <a:endParaRPr lang="en-US" sz="1200" dirty="0"/>
                    </a:p>
                  </a:txBody>
                  <a:tcPr marL="89642" marR="89642" marT="44821" marB="44821"/>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dirty="0"/>
                        <a:t>Proxy fo</a:t>
                      </a:r>
                      <a:r>
                        <a:rPr lang="en-US" sz="1200" baseline="0" dirty="0"/>
                        <a:t>r reducing decision time. The faster the response time, the faster you can use that information to make decisions. It’s also a proxy for improving customer service – if a particular group has a committed rapid response SLA, it means that you can potentially answer questions while customers are on the phone, eliminating the need to call them back. And answers on the first call help create happy customers! </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dirty="0" err="1">
                          <a:hlinkClick r:id="rId2"/>
                        </a:rPr>
                        <a:t>tyGraph</a:t>
                      </a:r>
                      <a:r>
                        <a:rPr lang="en-US" sz="1200" dirty="0">
                          <a:hlinkClick r:id="rId2"/>
                        </a:rPr>
                        <a:t> for Yammer</a:t>
                      </a:r>
                      <a:r>
                        <a:rPr lang="en-US" sz="1200" baseline="0" dirty="0"/>
                        <a:t> (October 2016)</a:t>
                      </a: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2964117547"/>
                  </a:ext>
                </a:extLst>
              </a:tr>
            </a:tbl>
          </a:graphicData>
        </a:graphic>
      </p:graphicFrame>
    </p:spTree>
    <p:extLst>
      <p:ext uri="{BB962C8B-B14F-4D97-AF65-F5344CB8AC3E}">
        <p14:creationId xmlns:p14="http://schemas.microsoft.com/office/powerpoint/2010/main" val="10759296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Metrics summary chart – Conversations, cont.</a:t>
            </a:r>
          </a:p>
        </p:txBody>
      </p:sp>
      <p:graphicFrame>
        <p:nvGraphicFramePr>
          <p:cNvPr id="11" name="Table 10"/>
          <p:cNvGraphicFramePr>
            <a:graphicFrameLocks noGrp="1"/>
          </p:cNvGraphicFramePr>
          <p:nvPr>
            <p:extLst>
              <p:ext uri="{D42A27DB-BD31-4B8C-83A1-F6EECF244321}">
                <p14:modId xmlns:p14="http://schemas.microsoft.com/office/powerpoint/2010/main" val="2216085755"/>
              </p:ext>
            </p:extLst>
          </p:nvPr>
        </p:nvGraphicFramePr>
        <p:xfrm>
          <a:off x="269240" y="1282176"/>
          <a:ext cx="11655845" cy="1963543"/>
        </p:xfrm>
        <a:graphic>
          <a:graphicData uri="http://schemas.openxmlformats.org/drawingml/2006/table">
            <a:tbl>
              <a:tblPr firstRow="1" bandRow="1">
                <a:tableStyleId>{616DA210-FB5B-4158-B5E0-FEB733F419BA}</a:tableStyleId>
              </a:tblPr>
              <a:tblGrid>
                <a:gridCol w="2331169">
                  <a:extLst>
                    <a:ext uri="{9D8B030D-6E8A-4147-A177-3AD203B41FA5}">
                      <a16:colId xmlns:a16="http://schemas.microsoft.com/office/drawing/2014/main" val="3635420206"/>
                    </a:ext>
                  </a:extLst>
                </a:gridCol>
                <a:gridCol w="2331169">
                  <a:extLst>
                    <a:ext uri="{9D8B030D-6E8A-4147-A177-3AD203B41FA5}">
                      <a16:colId xmlns:a16="http://schemas.microsoft.com/office/drawing/2014/main" val="2145894232"/>
                    </a:ext>
                  </a:extLst>
                </a:gridCol>
                <a:gridCol w="2331169">
                  <a:extLst>
                    <a:ext uri="{9D8B030D-6E8A-4147-A177-3AD203B41FA5}">
                      <a16:colId xmlns:a16="http://schemas.microsoft.com/office/drawing/2014/main" val="2896835883"/>
                    </a:ext>
                  </a:extLst>
                </a:gridCol>
                <a:gridCol w="2331169">
                  <a:extLst>
                    <a:ext uri="{9D8B030D-6E8A-4147-A177-3AD203B41FA5}">
                      <a16:colId xmlns:a16="http://schemas.microsoft.com/office/drawing/2014/main" val="324522140"/>
                    </a:ext>
                  </a:extLst>
                </a:gridCol>
                <a:gridCol w="2331169">
                  <a:extLst>
                    <a:ext uri="{9D8B030D-6E8A-4147-A177-3AD203B41FA5}">
                      <a16:colId xmlns:a16="http://schemas.microsoft.com/office/drawing/2014/main" val="2078604219"/>
                    </a:ext>
                  </a:extLst>
                </a:gridCol>
              </a:tblGrid>
              <a:tr h="410861">
                <a:tc>
                  <a:txBody>
                    <a:bodyPr/>
                    <a:lstStyle/>
                    <a:p>
                      <a:r>
                        <a:rPr lang="en-US" sz="1200" dirty="0"/>
                        <a:t>Measure</a:t>
                      </a:r>
                    </a:p>
                  </a:txBody>
                  <a:tcPr marL="89642" marR="89642" marT="44821" marB="44821"/>
                </a:tc>
                <a:tc>
                  <a:txBody>
                    <a:bodyPr/>
                    <a:lstStyle/>
                    <a:p>
                      <a:r>
                        <a:rPr lang="en-US" sz="1200" dirty="0"/>
                        <a:t>Insight</a:t>
                      </a:r>
                    </a:p>
                  </a:txBody>
                  <a:tcPr marL="89642" marR="89642" marT="44821" marB="44821"/>
                </a:tc>
                <a:tc>
                  <a:txBody>
                    <a:bodyPr/>
                    <a:lstStyle/>
                    <a:p>
                      <a:r>
                        <a:rPr lang="en-US" sz="1200" dirty="0"/>
                        <a:t>For</a:t>
                      </a:r>
                      <a:r>
                        <a:rPr lang="en-US" sz="1200" baseline="0" dirty="0"/>
                        <a:t> a Site/Group/Team</a:t>
                      </a:r>
                      <a:endParaRPr lang="en-US" sz="1200" dirty="0"/>
                    </a:p>
                  </a:txBody>
                  <a:tcPr marL="89642" marR="89642" marT="44821" marB="44821"/>
                </a:tc>
                <a:tc>
                  <a:txBody>
                    <a:bodyPr/>
                    <a:lstStyle/>
                    <a:p>
                      <a:r>
                        <a:rPr lang="en-US" sz="1200" dirty="0"/>
                        <a:t>For the Organization</a:t>
                      </a:r>
                    </a:p>
                  </a:txBody>
                  <a:tcPr marL="89642" marR="89642" marT="44821" marB="44821"/>
                </a:tc>
                <a:tc>
                  <a:txBody>
                    <a:bodyPr/>
                    <a:lstStyle/>
                    <a:p>
                      <a:r>
                        <a:rPr lang="en-US" sz="1200" dirty="0"/>
                        <a:t>Third-party Tool?</a:t>
                      </a:r>
                    </a:p>
                  </a:txBody>
                  <a:tcPr marL="89642" marR="89642" marT="44821" marB="44821"/>
                </a:tc>
                <a:extLst>
                  <a:ext uri="{0D108BD9-81ED-4DB2-BD59-A6C34878D82A}">
                    <a16:rowId xmlns:a16="http://schemas.microsoft.com/office/drawing/2014/main" val="2924815886"/>
                  </a:ext>
                </a:extLst>
              </a:tr>
              <a:tr h="1552682">
                <a:tc>
                  <a:txBody>
                    <a:bodyPr/>
                    <a:lstStyle/>
                    <a:p>
                      <a:r>
                        <a:rPr lang="en-US" sz="1200" dirty="0"/>
                        <a:t>Engagement</a:t>
                      </a:r>
                      <a:r>
                        <a:rPr lang="en-US" sz="1200" baseline="0" dirty="0"/>
                        <a:t> by work team (usage metrics by team)</a:t>
                      </a:r>
                      <a:endParaRPr lang="en-US" sz="1200" dirty="0"/>
                    </a:p>
                  </a:txBody>
                  <a:tcPr marL="89642" marR="89642" marT="44821" marB="44821"/>
                </a:tc>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200" dirty="0"/>
                        <a:t>Insight into issues with</a:t>
                      </a:r>
                      <a:r>
                        <a:rPr lang="en-US" sz="1200" baseline="0" dirty="0"/>
                        <a:t> “time to talent.” For example, if you have one sales group that is high performing and another that is not, you may want to look and see whether the lower performing group has lower engagement in their Group.</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kern="1200" dirty="0">
                          <a:solidFill>
                            <a:schemeClr val="tx1"/>
                          </a:solidFill>
                          <a:latin typeface="+mn-lt"/>
                          <a:ea typeface="+mn-ea"/>
                          <a:cs typeface="+mn-cs"/>
                        </a:rPr>
                        <a:t>The new Power BI Content</a:t>
                      </a:r>
                      <a:r>
                        <a:rPr lang="en-US" sz="1200" kern="1200" baseline="0" dirty="0">
                          <a:solidFill>
                            <a:schemeClr val="tx1"/>
                          </a:solidFill>
                          <a:latin typeface="+mn-lt"/>
                          <a:ea typeface="+mn-ea"/>
                          <a:cs typeface="+mn-cs"/>
                        </a:rPr>
                        <a:t> Pack for Office 365 provides a wealth of information about usage and adoption – and supports the ability to filter answers by department.</a:t>
                      </a: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2"/>
                        </a:rPr>
                        <a:t>tyGraph</a:t>
                      </a:r>
                      <a:r>
                        <a:rPr lang="en-US" sz="1200" dirty="0">
                          <a:hlinkClick r:id="rId2"/>
                        </a:rPr>
                        <a:t> for Yammer</a:t>
                      </a:r>
                      <a:r>
                        <a:rPr lang="en-US" sz="1200" baseline="0" dirty="0"/>
                        <a:t> </a:t>
                      </a: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3"/>
                        </a:rPr>
                        <a:t>tyGraph</a:t>
                      </a:r>
                      <a:r>
                        <a:rPr lang="en-US" sz="1200" dirty="0">
                          <a:hlinkClick r:id="rId3"/>
                        </a:rPr>
                        <a:t> for Office 365</a:t>
                      </a:r>
                      <a:endParaRPr lang="en-US" sz="1200" dirty="0">
                        <a:hlinkClick r:id="rId4"/>
                      </a:endParaRP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4"/>
                        </a:rPr>
                        <a:t>CardioLog</a:t>
                      </a:r>
                      <a:endParaRPr lang="en-US" sz="1200" dirty="0"/>
                    </a:p>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1898718461"/>
                  </a:ext>
                </a:extLst>
              </a:tr>
            </a:tbl>
          </a:graphicData>
        </a:graphic>
      </p:graphicFrame>
    </p:spTree>
    <p:extLst>
      <p:ext uri="{BB962C8B-B14F-4D97-AF65-F5344CB8AC3E}">
        <p14:creationId xmlns:p14="http://schemas.microsoft.com/office/powerpoint/2010/main" val="8620293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Metrics summary chart - People</a:t>
            </a:r>
          </a:p>
        </p:txBody>
      </p:sp>
      <p:graphicFrame>
        <p:nvGraphicFramePr>
          <p:cNvPr id="11" name="Table 10"/>
          <p:cNvGraphicFramePr>
            <a:graphicFrameLocks noGrp="1"/>
          </p:cNvGraphicFramePr>
          <p:nvPr>
            <p:extLst>
              <p:ext uri="{D42A27DB-BD31-4B8C-83A1-F6EECF244321}">
                <p14:modId xmlns:p14="http://schemas.microsoft.com/office/powerpoint/2010/main" val="290076889"/>
              </p:ext>
            </p:extLst>
          </p:nvPr>
        </p:nvGraphicFramePr>
        <p:xfrm>
          <a:off x="269235" y="1189176"/>
          <a:ext cx="11655845" cy="5405985"/>
        </p:xfrm>
        <a:graphic>
          <a:graphicData uri="http://schemas.openxmlformats.org/drawingml/2006/table">
            <a:tbl>
              <a:tblPr firstRow="1" bandRow="1">
                <a:tableStyleId>{616DA210-FB5B-4158-B5E0-FEB733F419BA}</a:tableStyleId>
              </a:tblPr>
              <a:tblGrid>
                <a:gridCol w="2331169">
                  <a:extLst>
                    <a:ext uri="{9D8B030D-6E8A-4147-A177-3AD203B41FA5}">
                      <a16:colId xmlns:a16="http://schemas.microsoft.com/office/drawing/2014/main" val="3635420206"/>
                    </a:ext>
                  </a:extLst>
                </a:gridCol>
                <a:gridCol w="2331169">
                  <a:extLst>
                    <a:ext uri="{9D8B030D-6E8A-4147-A177-3AD203B41FA5}">
                      <a16:colId xmlns:a16="http://schemas.microsoft.com/office/drawing/2014/main" val="2145894232"/>
                    </a:ext>
                  </a:extLst>
                </a:gridCol>
                <a:gridCol w="1883442">
                  <a:extLst>
                    <a:ext uri="{9D8B030D-6E8A-4147-A177-3AD203B41FA5}">
                      <a16:colId xmlns:a16="http://schemas.microsoft.com/office/drawing/2014/main" val="2896835883"/>
                    </a:ext>
                  </a:extLst>
                </a:gridCol>
                <a:gridCol w="2586893">
                  <a:extLst>
                    <a:ext uri="{9D8B030D-6E8A-4147-A177-3AD203B41FA5}">
                      <a16:colId xmlns:a16="http://schemas.microsoft.com/office/drawing/2014/main" val="324522140"/>
                    </a:ext>
                  </a:extLst>
                </a:gridCol>
                <a:gridCol w="2523172">
                  <a:extLst>
                    <a:ext uri="{9D8B030D-6E8A-4147-A177-3AD203B41FA5}">
                      <a16:colId xmlns:a16="http://schemas.microsoft.com/office/drawing/2014/main" val="2078604219"/>
                    </a:ext>
                  </a:extLst>
                </a:gridCol>
              </a:tblGrid>
              <a:tr h="410861">
                <a:tc>
                  <a:txBody>
                    <a:bodyPr/>
                    <a:lstStyle/>
                    <a:p>
                      <a:r>
                        <a:rPr lang="en-US" sz="1200" dirty="0"/>
                        <a:t>Measure</a:t>
                      </a:r>
                    </a:p>
                  </a:txBody>
                  <a:tcPr marL="89642" marR="89642" marT="44821" marB="44821"/>
                </a:tc>
                <a:tc>
                  <a:txBody>
                    <a:bodyPr/>
                    <a:lstStyle/>
                    <a:p>
                      <a:r>
                        <a:rPr lang="en-US" sz="1200" dirty="0"/>
                        <a:t>Insight</a:t>
                      </a:r>
                    </a:p>
                  </a:txBody>
                  <a:tcPr marL="89642" marR="89642" marT="44821" marB="44821"/>
                </a:tc>
                <a:tc>
                  <a:txBody>
                    <a:bodyPr/>
                    <a:lstStyle/>
                    <a:p>
                      <a:r>
                        <a:rPr lang="en-US" sz="1200" dirty="0"/>
                        <a:t>For</a:t>
                      </a:r>
                      <a:r>
                        <a:rPr lang="en-US" sz="1200" baseline="0" dirty="0"/>
                        <a:t> a Site/Group/Team</a:t>
                      </a:r>
                      <a:endParaRPr lang="en-US" sz="1200" dirty="0"/>
                    </a:p>
                  </a:txBody>
                  <a:tcPr marL="89642" marR="89642" marT="44821" marB="44821"/>
                </a:tc>
                <a:tc>
                  <a:txBody>
                    <a:bodyPr/>
                    <a:lstStyle/>
                    <a:p>
                      <a:r>
                        <a:rPr lang="en-US" sz="1200" dirty="0"/>
                        <a:t>For the Organization</a:t>
                      </a:r>
                    </a:p>
                  </a:txBody>
                  <a:tcPr marL="89642" marR="89642" marT="44821" marB="44821"/>
                </a:tc>
                <a:tc>
                  <a:txBody>
                    <a:bodyPr/>
                    <a:lstStyle/>
                    <a:p>
                      <a:r>
                        <a:rPr lang="en-US" sz="1200" dirty="0"/>
                        <a:t>Third-party Tool?</a:t>
                      </a:r>
                    </a:p>
                  </a:txBody>
                  <a:tcPr marL="89642" marR="89642" marT="44821" marB="44821"/>
                </a:tc>
                <a:extLst>
                  <a:ext uri="{0D108BD9-81ED-4DB2-BD59-A6C34878D82A}">
                    <a16:rowId xmlns:a16="http://schemas.microsoft.com/office/drawing/2014/main" val="2924815886"/>
                  </a:ext>
                </a:extLst>
              </a:tr>
              <a:tr h="1552682">
                <a:tc>
                  <a:txBody>
                    <a:bodyPr/>
                    <a:lstStyle/>
                    <a:p>
                      <a:r>
                        <a:rPr lang="en-US" sz="1200" baseline="0" dirty="0"/>
                        <a:t>Profile attributes completed/missing such as About me, Skills, Interests, etc. by person</a:t>
                      </a:r>
                      <a:endParaRPr lang="en-US" sz="1200" dirty="0"/>
                    </a:p>
                  </a:txBody>
                  <a:tcPr marL="89642" marR="89642" marT="44821" marB="44821"/>
                </a:tc>
                <a:tc>
                  <a:txBody>
                    <a:bodyPr/>
                    <a:lstStyle/>
                    <a:p>
                      <a:r>
                        <a:rPr lang="en-US" sz="1200" dirty="0"/>
                        <a:t>Demonstrates knowledge sharing behaviors</a:t>
                      </a:r>
                      <a:r>
                        <a:rPr lang="en-US" sz="1200" baseline="0" dirty="0"/>
                        <a:t> – willingness to provide insights and expertise (and enables expertise location)</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indent="-171450" algn="l" defTabSz="914367" rtl="0" eaLnBrk="1" latinLnBrk="0" hangingPunct="1">
                        <a:buFont typeface="Arial" panose="020B0604020202020204" pitchFamily="34" charset="0"/>
                        <a:buChar char="•"/>
                      </a:pPr>
                      <a:r>
                        <a:rPr lang="en-US" sz="1200" kern="1200" dirty="0">
                          <a:solidFill>
                            <a:schemeClr val="tx1"/>
                          </a:solidFill>
                          <a:latin typeface="+mn-lt"/>
                          <a:ea typeface="+mn-ea"/>
                          <a:cs typeface="+mn-cs"/>
                        </a:rPr>
                        <a:t>Possibly with custom code</a:t>
                      </a:r>
                    </a:p>
                  </a:txBody>
                  <a:tcPr marL="89642" marR="89642" marT="44821" marB="44821"/>
                </a:tc>
                <a:tc>
                  <a:txBody>
                    <a:bodyPr/>
                    <a:lstStyle/>
                    <a:p>
                      <a:pPr marL="171450" indent="-171450">
                        <a:buFont typeface="Arial" panose="020B0604020202020204" pitchFamily="34" charset="0"/>
                        <a:buChar char="•"/>
                      </a:pPr>
                      <a:r>
                        <a:rPr lang="en-US" sz="1200" dirty="0" err="1">
                          <a:hlinkClick r:id="rId3"/>
                        </a:rPr>
                        <a:t>Hyperfish</a:t>
                      </a:r>
                      <a:r>
                        <a:rPr lang="en-US" sz="1200" baseline="0" dirty="0">
                          <a:hlinkClick r:id="rId3"/>
                        </a:rPr>
                        <a:t> Directory Analyzer</a:t>
                      </a:r>
                      <a:r>
                        <a:rPr lang="en-US" sz="1200" baseline="0" dirty="0"/>
                        <a:t> can look at any data in AD. As long as profile information is sync’d to AD, this tool provides the ability to not just monitor, but notify users about missing information.</a:t>
                      </a:r>
                      <a:endParaRPr lang="en-US" sz="1200" baseline="0" dirty="0">
                        <a:hlinkClick r:id="rId4"/>
                      </a:endParaRPr>
                    </a:p>
                    <a:p>
                      <a:pPr marL="171450" indent="-171450">
                        <a:buFont typeface="Arial" panose="020B0604020202020204" pitchFamily="34" charset="0"/>
                        <a:buChar char="•"/>
                      </a:pPr>
                      <a:r>
                        <a:rPr lang="en-US" sz="1200" dirty="0" err="1">
                          <a:hlinkClick r:id="rId4"/>
                        </a:rPr>
                        <a:t>CardioLog</a:t>
                      </a:r>
                      <a:r>
                        <a:rPr lang="en-US" sz="1200" dirty="0"/>
                        <a:t> (with customization)</a:t>
                      </a:r>
                    </a:p>
                  </a:txBody>
                  <a:tcPr marL="89642" marR="89642" marT="44821" marB="44821"/>
                </a:tc>
                <a:extLst>
                  <a:ext uri="{0D108BD9-81ED-4DB2-BD59-A6C34878D82A}">
                    <a16:rowId xmlns:a16="http://schemas.microsoft.com/office/drawing/2014/main" val="1519386805"/>
                  </a:ext>
                </a:extLst>
              </a:tr>
              <a:tr h="3442442">
                <a:tc>
                  <a:txBody>
                    <a:bodyPr/>
                    <a:lstStyle/>
                    <a:p>
                      <a:r>
                        <a:rPr lang="en-US" sz="1200" dirty="0"/>
                        <a:t>Key</a:t>
                      </a:r>
                      <a:r>
                        <a:rPr lang="en-US" sz="1200" baseline="0" dirty="0"/>
                        <a:t> Influencers</a:t>
                      </a:r>
                      <a:endParaRPr lang="en-US" sz="1200" dirty="0"/>
                    </a:p>
                  </a:txBody>
                  <a:tcPr marL="89642" marR="89642" marT="44821" marB="44821"/>
                </a:tc>
                <a:tc>
                  <a:txBody>
                    <a:bodyPr/>
                    <a:lstStyle/>
                    <a:p>
                      <a:r>
                        <a:rPr lang="en-US" sz="1200" dirty="0"/>
                        <a:t>Identify</a:t>
                      </a:r>
                      <a:r>
                        <a:rPr lang="en-US" sz="1200" baseline="0" dirty="0"/>
                        <a:t> </a:t>
                      </a:r>
                      <a:r>
                        <a:rPr lang="en-US" sz="1200" dirty="0"/>
                        <a:t>people whose knowledge is</a:t>
                      </a:r>
                      <a:r>
                        <a:rPr lang="en-US" sz="1200" baseline="0" dirty="0"/>
                        <a:t> critical to the organization – and thus should be targeted for leading lunch and learn sessions, participating in video interviews, conducting “master classes,” etc.</a:t>
                      </a:r>
                      <a:endParaRPr lang="en-US" sz="1200" dirty="0"/>
                    </a:p>
                  </a:txBody>
                  <a:tcPr marL="89642" marR="89642" marT="44821" marB="44821"/>
                </a:tc>
                <a:tc>
                  <a:txBody>
                    <a:bodyPr/>
                    <a:lstStyle/>
                    <a:p>
                      <a:pPr marL="171450" indent="-171450" algn="l" defTabSz="914367" rtl="0" eaLnBrk="1" latinLnBrk="0" hangingPunct="1">
                        <a:buFont typeface="Arial" panose="020B0604020202020204" pitchFamily="34" charset="0"/>
                        <a:buChar char="•"/>
                      </a:pPr>
                      <a:endParaRPr lang="en-US" sz="1200" kern="1200" dirty="0">
                        <a:solidFill>
                          <a:schemeClr val="tx1"/>
                        </a:solidFill>
                        <a:latin typeface="+mn-lt"/>
                        <a:ea typeface="+mn-ea"/>
                        <a:cs typeface="+mn-cs"/>
                      </a:endParaRPr>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The new</a:t>
                      </a:r>
                      <a:r>
                        <a:rPr lang="en-US" sz="1100" baseline="0" dirty="0"/>
                        <a:t> SharePoint activity report shows a high level summary of the file activity within all of your SharePoint Online team sites. The perspective is by user and shows the number of files viewed or edited by user. This can help identify which users have been the most active, which is a good proxy for identifying influencers who contribute to documents.</a:t>
                      </a: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The Yammer activity reports show Posts by user. Users with a lot of posts are potentially influencers, but what might be a better indicator is which users have posts that have the most likes or “shares.”</a:t>
                      </a: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t>The </a:t>
                      </a:r>
                      <a:r>
                        <a:rPr lang="en-US" sz="1100" dirty="0">
                          <a:solidFill>
                            <a:schemeClr val="tx1"/>
                          </a:solidFill>
                        </a:rPr>
                        <a:t>Power BI Content Pack for Office 365 shows top</a:t>
                      </a:r>
                      <a:r>
                        <a:rPr lang="en-US" sz="1100" baseline="0" dirty="0">
                          <a:solidFill>
                            <a:schemeClr val="tx1"/>
                          </a:solidFill>
                        </a:rPr>
                        <a:t> users across all services.</a:t>
                      </a:r>
                      <a:endParaRPr lang="en-US" sz="1100" baseline="0" dirty="0"/>
                    </a:p>
                  </a:txBody>
                  <a:tcPr marL="89642" marR="89642" marT="44821" marB="44821"/>
                </a:tc>
                <a:tc>
                  <a:txBody>
                    <a:bodyPr/>
                    <a:lstStyle/>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hlinkClick r:id="rId5"/>
                        </a:rPr>
                        <a:t>tyGraph</a:t>
                      </a:r>
                      <a:r>
                        <a:rPr lang="en-US" sz="1100" dirty="0">
                          <a:hlinkClick r:id="rId5"/>
                        </a:rPr>
                        <a:t> for</a:t>
                      </a:r>
                      <a:r>
                        <a:rPr lang="en-US" sz="1100" baseline="0" dirty="0">
                          <a:hlinkClick r:id="rId5"/>
                        </a:rPr>
                        <a:t> Yammer</a:t>
                      </a:r>
                      <a:r>
                        <a:rPr lang="en-US" sz="1100" baseline="0" dirty="0"/>
                        <a:t> – </a:t>
                      </a:r>
                      <a:r>
                        <a:rPr lang="en-US" sz="1100" baseline="0" dirty="0" err="1"/>
                        <a:t>tyGraph</a:t>
                      </a:r>
                      <a:r>
                        <a:rPr lang="en-US" sz="1100" baseline="0" dirty="0"/>
                        <a:t> has an “influencer” score metric that looks at what people post (starting a thread, announcements, praise, likes) and what the impact of their posts are (replies, likes, mentions) to identify an influence metric for each Yammer user.</a:t>
                      </a:r>
                      <a:endParaRPr lang="en-US" sz="11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hlinkClick r:id="rId6"/>
                        </a:rPr>
                        <a:t>tyGraph</a:t>
                      </a:r>
                      <a:r>
                        <a:rPr lang="en-US" sz="1100" dirty="0">
                          <a:hlinkClick r:id="rId6"/>
                        </a:rPr>
                        <a:t> for</a:t>
                      </a:r>
                      <a:r>
                        <a:rPr lang="en-US" sz="1100" baseline="0" dirty="0">
                          <a:hlinkClick r:id="rId6"/>
                        </a:rPr>
                        <a:t> Office </a:t>
                      </a:r>
                      <a:r>
                        <a:rPr lang="en-US" sz="1100" dirty="0">
                          <a:hlinkClick r:id="rId6"/>
                        </a:rPr>
                        <a:t>365</a:t>
                      </a:r>
                      <a:endParaRPr lang="en-US" sz="1100" dirty="0"/>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hlinkClick r:id="rId4"/>
                        </a:rPr>
                        <a:t>CardioLog</a:t>
                      </a:r>
                      <a:r>
                        <a:rPr lang="en-US" sz="1100" dirty="0"/>
                        <a:t> (Influential Users report shows people with the most Followers in Yammer. Could be extended</a:t>
                      </a:r>
                      <a:r>
                        <a:rPr lang="en-US" sz="1100" baseline="0" dirty="0"/>
                        <a:t> to include combining other metrics similar to </a:t>
                      </a:r>
                      <a:r>
                        <a:rPr lang="en-US" sz="1100" baseline="0" dirty="0" err="1"/>
                        <a:t>tyGraph</a:t>
                      </a:r>
                      <a:r>
                        <a:rPr lang="en-US" sz="1100" baseline="0" dirty="0"/>
                        <a:t>,</a:t>
                      </a:r>
                      <a:r>
                        <a:rPr lang="en-US" sz="1100" dirty="0"/>
                        <a:t>)</a:t>
                      </a:r>
                    </a:p>
                    <a:p>
                      <a:pPr marL="171450" marR="0" lvl="0" indent="-1714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err="1">
                          <a:hlinkClick r:id="rId7"/>
                        </a:rPr>
                        <a:t>Webtrends</a:t>
                      </a:r>
                      <a:r>
                        <a:rPr lang="en-US" sz="1100" dirty="0">
                          <a:hlinkClick r:id="rId7"/>
                        </a:rPr>
                        <a:t> Infinity</a:t>
                      </a:r>
                      <a:r>
                        <a:rPr lang="en-US" sz="1100" baseline="0" dirty="0">
                          <a:hlinkClick r:id="rId7"/>
                        </a:rPr>
                        <a:t> Analytics for SharePoint</a:t>
                      </a:r>
                      <a:r>
                        <a:rPr lang="en-US" sz="1100" baseline="0" dirty="0"/>
                        <a:t> (Only for content in SharePoint. Yammer insights in the roadmap.)</a:t>
                      </a:r>
                      <a:endParaRPr lang="en-US" sz="1100" kern="1200" dirty="0">
                        <a:solidFill>
                          <a:schemeClr val="tx1"/>
                        </a:solidFill>
                        <a:latin typeface="+mn-lt"/>
                        <a:ea typeface="+mn-ea"/>
                        <a:cs typeface="+mn-cs"/>
                      </a:endParaRPr>
                    </a:p>
                  </a:txBody>
                  <a:tcPr marL="89642" marR="89642" marT="44821" marB="44821"/>
                </a:tc>
                <a:extLst>
                  <a:ext uri="{0D108BD9-81ED-4DB2-BD59-A6C34878D82A}">
                    <a16:rowId xmlns:a16="http://schemas.microsoft.com/office/drawing/2014/main" val="1030361232"/>
                  </a:ext>
                </a:extLst>
              </a:tr>
            </a:tbl>
          </a:graphicData>
        </a:graphic>
      </p:graphicFrame>
    </p:spTree>
    <p:extLst>
      <p:ext uri="{BB962C8B-B14F-4D97-AF65-F5344CB8AC3E}">
        <p14:creationId xmlns:p14="http://schemas.microsoft.com/office/powerpoint/2010/main" val="4142403055"/>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696F770B-E90D-47BF-847F-20047A5A1635}" vid="{749274AE-43E9-456C-94AA-09BA796CB6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2852</Words>
  <Application>Microsoft Office PowerPoint</Application>
  <PresentationFormat>Widescreen</PresentationFormat>
  <Paragraphs>176</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Segoe UI</vt:lpstr>
      <vt:lpstr>Segoe UI Light</vt:lpstr>
      <vt:lpstr>5-50002_Ignite_Breakout_Template</vt:lpstr>
      <vt:lpstr>PowerPoint Presentation</vt:lpstr>
      <vt:lpstr>How to use this guide</vt:lpstr>
      <vt:lpstr>Overview of the tables</vt:lpstr>
      <vt:lpstr>Metrics summary chart - Content</vt:lpstr>
      <vt:lpstr>Metrics summary chart – Content</vt:lpstr>
      <vt:lpstr>Metrics summary chart - Conversations</vt:lpstr>
      <vt:lpstr>Metrics summary chart – Conversations</vt:lpstr>
      <vt:lpstr>Metrics summary chart – Conversations, cont.</vt:lpstr>
      <vt:lpstr>Metrics summary chart - People</vt:lpstr>
      <vt:lpstr>Metrics summary chart – People, cont.</vt:lpstr>
      <vt:lpstr>Screenshots from the new Power BI Content Pack for Office 365</vt:lpstr>
      <vt:lpstr>Screenshots from the new Power BI Content Pack for Office 365 (shared at Ignite 2016) </vt:lpstr>
      <vt:lpstr>Understanding the Office 365 Adoption dashboard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 Metrics Chart</dc:title>
  <dc:creator>Susan Hanley</dc:creator>
  <cp:lastModifiedBy>Susan Hanley</cp:lastModifiedBy>
  <cp:revision>62</cp:revision>
  <dcterms:created xsi:type="dcterms:W3CDTF">2016-08-30T19:05:48Z</dcterms:created>
  <dcterms:modified xsi:type="dcterms:W3CDTF">2017-05-23T02:10:25Z</dcterms:modified>
</cp:coreProperties>
</file>